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sldIdLst>
    <p:sldId id="256" r:id="rId2"/>
    <p:sldId id="258" r:id="rId3"/>
    <p:sldId id="261" r:id="rId4"/>
    <p:sldId id="263" r:id="rId5"/>
    <p:sldId id="264" r:id="rId6"/>
    <p:sldId id="265" r:id="rId7"/>
    <p:sldId id="271" r:id="rId8"/>
    <p:sldId id="272" r:id="rId9"/>
    <p:sldId id="274" r:id="rId10"/>
    <p:sldId id="277" r:id="rId11"/>
    <p:sldId id="279" r:id="rId12"/>
    <p:sldId id="280" r:id="rId13"/>
    <p:sldId id="349" r:id="rId14"/>
    <p:sldId id="367" r:id="rId15"/>
    <p:sldId id="390" r:id="rId16"/>
    <p:sldId id="328" r:id="rId17"/>
    <p:sldId id="330" r:id="rId18"/>
    <p:sldId id="329" r:id="rId19"/>
    <p:sldId id="331" r:id="rId20"/>
    <p:sldId id="332" r:id="rId21"/>
    <p:sldId id="391" r:id="rId22"/>
    <p:sldId id="284" r:id="rId23"/>
    <p:sldId id="350" r:id="rId24"/>
    <p:sldId id="351" r:id="rId25"/>
    <p:sldId id="311" r:id="rId26"/>
    <p:sldId id="312" r:id="rId27"/>
    <p:sldId id="387" r:id="rId28"/>
    <p:sldId id="360" r:id="rId29"/>
    <p:sldId id="382" r:id="rId30"/>
    <p:sldId id="260" r:id="rId31"/>
    <p:sldId id="373" r:id="rId32"/>
    <p:sldId id="374" r:id="rId33"/>
    <p:sldId id="385" r:id="rId34"/>
    <p:sldId id="341" r:id="rId35"/>
    <p:sldId id="348" r:id="rId36"/>
    <p:sldId id="291" r:id="rId37"/>
    <p:sldId id="292" r:id="rId38"/>
    <p:sldId id="335" r:id="rId39"/>
    <p:sldId id="336" r:id="rId40"/>
    <p:sldId id="337" r:id="rId41"/>
    <p:sldId id="338" r:id="rId42"/>
    <p:sldId id="392" r:id="rId43"/>
    <p:sldId id="352" r:id="rId44"/>
    <p:sldId id="353" r:id="rId45"/>
    <p:sldId id="323" r:id="rId46"/>
    <p:sldId id="319" r:id="rId47"/>
    <p:sldId id="393" r:id="rId48"/>
    <p:sldId id="378" r:id="rId49"/>
    <p:sldId id="379" r:id="rId50"/>
    <p:sldId id="343" r:id="rId51"/>
    <p:sldId id="344" r:id="rId52"/>
    <p:sldId id="346" r:id="rId53"/>
    <p:sldId id="347" r:id="rId54"/>
    <p:sldId id="354" r:id="rId55"/>
    <p:sldId id="366" r:id="rId56"/>
    <p:sldId id="394" r:id="rId57"/>
    <p:sldId id="371" r:id="rId58"/>
    <p:sldId id="368" r:id="rId59"/>
    <p:sldId id="388" r:id="rId60"/>
    <p:sldId id="356" r:id="rId61"/>
    <p:sldId id="357" r:id="rId62"/>
    <p:sldId id="358" r:id="rId63"/>
    <p:sldId id="359" r:id="rId64"/>
    <p:sldId id="361" r:id="rId65"/>
    <p:sldId id="362" r:id="rId66"/>
    <p:sldId id="375" r:id="rId67"/>
    <p:sldId id="376" r:id="rId68"/>
    <p:sldId id="377" r:id="rId69"/>
    <p:sldId id="386" r:id="rId70"/>
    <p:sldId id="370" r:id="rId71"/>
    <p:sldId id="363" r:id="rId72"/>
    <p:sldId id="364" r:id="rId73"/>
    <p:sldId id="365" r:id="rId74"/>
    <p:sldId id="380" r:id="rId75"/>
    <p:sldId id="381" r:id="rId7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75B3"/>
    <a:srgbClr val="D661DD"/>
    <a:srgbClr val="77377E"/>
    <a:srgbClr val="53893E"/>
    <a:srgbClr val="6AAD50"/>
    <a:srgbClr val="528FC7"/>
    <a:srgbClr val="763A7D"/>
    <a:srgbClr val="2B5999"/>
    <a:srgbClr val="3972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深色样式 1 - 强调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深色样式 1 - 强调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深色样式 1 - 强调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96"/>
    <p:restoredTop sz="94770"/>
  </p:normalViewPr>
  <p:slideViewPr>
    <p:cSldViewPr snapToGrid="0" snapToObjects="1">
      <p:cViewPr>
        <p:scale>
          <a:sx n="100" d="100"/>
          <a:sy n="100" d="100"/>
        </p:scale>
        <p:origin x="736" y="-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notesMaster" Target="notesMasters/notesMaster1.xml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1.xlsx"/></Relationships>
</file>

<file path=ppt/charts/_rels/chart10.xml.rels><?xml version="1.0" encoding="UTF-8" standalone="yes"?>
<Relationships xmlns="http://schemas.openxmlformats.org/package/2006/relationships"><Relationship Id="rId1" Type="http://schemas.microsoft.com/office/2011/relationships/chartStyle" Target="style10.xml"/><Relationship Id="rId2" Type="http://schemas.microsoft.com/office/2011/relationships/chartColorStyle" Target="colors10.xml"/><Relationship Id="rId3" Type="http://schemas.openxmlformats.org/officeDocument/2006/relationships/package" Target="../embeddings/Microsoft_Excel____10.xlsx"/></Relationships>
</file>

<file path=ppt/charts/_rels/chart11.xml.rels><?xml version="1.0" encoding="UTF-8" standalone="yes"?>
<Relationships xmlns="http://schemas.openxmlformats.org/package/2006/relationships"><Relationship Id="rId1" Type="http://schemas.microsoft.com/office/2011/relationships/chartStyle" Target="style11.xml"/><Relationship Id="rId2" Type="http://schemas.microsoft.com/office/2011/relationships/chartColorStyle" Target="colors11.xml"/><Relationship Id="rId3" Type="http://schemas.openxmlformats.org/officeDocument/2006/relationships/package" Target="../embeddings/Microsoft_Excel____1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___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___3.xlsx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___4.xlsx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Microsoft_Excel____5.xlsx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package" Target="../embeddings/Microsoft_Excel____6.xlsx"/></Relationships>
</file>

<file path=ppt/charts/_rels/chart7.xml.rels><?xml version="1.0" encoding="UTF-8" standalone="yes"?>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package" Target="../embeddings/Microsoft_Excel____7.xlsx"/></Relationships>
</file>

<file path=ppt/charts/_rels/chart8.xml.rels><?xml version="1.0" encoding="UTF-8" standalone="yes"?>
<Relationships xmlns="http://schemas.openxmlformats.org/package/2006/relationships"><Relationship Id="rId1" Type="http://schemas.microsoft.com/office/2011/relationships/chartStyle" Target="style8.xml"/><Relationship Id="rId2" Type="http://schemas.microsoft.com/office/2011/relationships/chartColorStyle" Target="colors8.xml"/><Relationship Id="rId3" Type="http://schemas.openxmlformats.org/officeDocument/2006/relationships/package" Target="../embeddings/Microsoft_Excel____8.xlsx"/></Relationships>
</file>

<file path=ppt/charts/_rels/chart9.xml.rels><?xml version="1.0" encoding="UTF-8" standalone="yes"?>
<Relationships xmlns="http://schemas.openxmlformats.org/package/2006/relationships"><Relationship Id="rId1" Type="http://schemas.microsoft.com/office/2011/relationships/chartStyle" Target="style9.xml"/><Relationship Id="rId2" Type="http://schemas.microsoft.com/office/2011/relationships/chartColorStyle" Target="colors9.xml"/><Relationship Id="rId3" Type="http://schemas.openxmlformats.org/officeDocument/2006/relationships/package" Target="../embeddings/Microsoft_Excel____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556517799845903"/>
          <c:y val="0.0929177641205736"/>
          <c:w val="0.427218745837863"/>
          <c:h val="0.814164471758853"/>
        </c:manualLayout>
      </c:layout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测试集</c:v>
                </c:pt>
              </c:strCache>
            </c:strRef>
          </c:tx>
          <c:explosion val="1"/>
          <c:dPt>
            <c:idx val="0"/>
            <c:bubble3D val="0"/>
            <c:explosion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工作表1!$A$2:$A$5</c:f>
              <c:strCache>
                <c:ptCount val="4"/>
                <c:pt idx="0">
                  <c:v>没有反讽</c:v>
                </c:pt>
                <c:pt idx="1">
                  <c:v>基于相反语义的反讽</c:v>
                </c:pt>
                <c:pt idx="2">
                  <c:v>情景反讽</c:v>
                </c:pt>
                <c:pt idx="3">
                  <c:v>其他反讽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473.0</c:v>
                </c:pt>
                <c:pt idx="1">
                  <c:v>164.0</c:v>
                </c:pt>
                <c:pt idx="2">
                  <c:v>85.0</c:v>
                </c:pt>
                <c:pt idx="3">
                  <c:v>62.0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476582320909603"/>
          <c:y val="0.191164651853853"/>
          <c:w val="0.501562970201534"/>
          <c:h val="0.6534082978771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验证集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验证集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工作表1!$A$2:$A$5</c:f>
              <c:strCache>
                <c:ptCount val="4"/>
                <c:pt idx="0">
                  <c:v>其他</c:v>
                </c:pt>
                <c:pt idx="1">
                  <c:v>开心</c:v>
                </c:pt>
                <c:pt idx="2">
                  <c:v>悲伤</c:v>
                </c:pt>
                <c:pt idx="3">
                  <c:v>愤怒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2338.0</c:v>
                </c:pt>
                <c:pt idx="1">
                  <c:v>142.0</c:v>
                </c:pt>
                <c:pt idx="2">
                  <c:v>125.0</c:v>
                </c:pt>
                <c:pt idx="3">
                  <c:v>150.0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测试集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测试集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工作表1!$A$2:$A$5</c:f>
              <c:strCache>
                <c:ptCount val="4"/>
                <c:pt idx="0">
                  <c:v>其他</c:v>
                </c:pt>
                <c:pt idx="1">
                  <c:v>开心</c:v>
                </c:pt>
                <c:pt idx="2">
                  <c:v>悲伤</c:v>
                </c:pt>
                <c:pt idx="3">
                  <c:v>愤怒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4677.0</c:v>
                </c:pt>
                <c:pt idx="1">
                  <c:v>284.0</c:v>
                </c:pt>
                <c:pt idx="2">
                  <c:v>250.0</c:v>
                </c:pt>
                <c:pt idx="3">
                  <c:v>298.0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训练集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工作表1!$A$2:$A$5</c:f>
              <c:strCache>
                <c:ptCount val="4"/>
                <c:pt idx="0">
                  <c:v>没有反讽</c:v>
                </c:pt>
                <c:pt idx="1">
                  <c:v>基于相反语义的言语反讽</c:v>
                </c:pt>
                <c:pt idx="2">
                  <c:v>情景反讽</c:v>
                </c:pt>
                <c:pt idx="3">
                  <c:v>其他反讽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1923.0</c:v>
                </c:pt>
                <c:pt idx="1">
                  <c:v>1390.0</c:v>
                </c:pt>
                <c:pt idx="2">
                  <c:v>316.0</c:v>
                </c:pt>
                <c:pt idx="3">
                  <c:v>205.0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556517799845903"/>
          <c:y val="0.0786227234866392"/>
          <c:w val="0.434719821533462"/>
          <c:h val="0.828459512392787"/>
        </c:manualLayout>
      </c:layout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测试集</c:v>
                </c:pt>
              </c:strCache>
            </c:strRef>
          </c:tx>
          <c:explosion val="1"/>
          <c:dPt>
            <c:idx val="0"/>
            <c:bubble3D val="0"/>
            <c:explosion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工作表1!$A$2:$A$3</c:f>
              <c:strCache>
                <c:ptCount val="2"/>
                <c:pt idx="0">
                  <c:v>没有反讽</c:v>
                </c:pt>
                <c:pt idx="1">
                  <c:v>带有反讽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473.0</c:v>
                </c:pt>
                <c:pt idx="1">
                  <c:v>311.0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495335010148601"/>
          <c:y val="0.284082415974426"/>
          <c:w val="0.250276934398959"/>
          <c:h val="0.45327772900204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训练集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工作表1!$A$2:$A$4</c:f>
              <c:strCache>
                <c:ptCount val="2"/>
                <c:pt idx="0">
                  <c:v>没有反讽</c:v>
                </c:pt>
                <c:pt idx="1">
                  <c:v>带有反讽</c:v>
                </c:pt>
              </c:strCache>
            </c:strRef>
          </c:cat>
          <c:val>
            <c:numRef>
              <c:f>工作表1!$B$2:$B$4</c:f>
              <c:numCache>
                <c:formatCode>General</c:formatCode>
                <c:ptCount val="3"/>
                <c:pt idx="0">
                  <c:v>1923.0</c:v>
                </c:pt>
                <c:pt idx="1">
                  <c:v>1911.0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pPr>
            <a:r>
              <a:rPr kumimoji="1" lang="zh-CN" altLang="en-US" sz="1400" dirty="0" smtClean="0">
                <a:effectLst/>
              </a:rPr>
              <a:t>训练数据</a:t>
            </a:r>
            <a:endParaRPr lang="zh-CN" altLang="en-US" sz="1600" dirty="0">
              <a:effectLst/>
            </a:endParaRPr>
          </a:p>
        </c:rich>
      </c:tx>
      <c:layout>
        <c:manualLayout>
          <c:xMode val="edge"/>
          <c:yMode val="edge"/>
          <c:x val="0.315635781312731"/>
          <c:y val="0.069125642269747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训练集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工作表1!$A$2:$A$5</c:f>
              <c:strCache>
                <c:ptCount val="4"/>
                <c:pt idx="0">
                  <c:v>其他</c:v>
                </c:pt>
                <c:pt idx="1">
                  <c:v>开心</c:v>
                </c:pt>
                <c:pt idx="2">
                  <c:v>悲伤</c:v>
                </c:pt>
                <c:pt idx="3">
                  <c:v>愤怒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17286.0</c:v>
                </c:pt>
                <c:pt idx="1">
                  <c:v>4385.0</c:v>
                </c:pt>
                <c:pt idx="2">
                  <c:v>5588.0</c:v>
                </c:pt>
                <c:pt idx="3">
                  <c:v>5656.0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pP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测试数据</a:t>
            </a:r>
            <a:endParaRPr lang="zh-CN" altLang="en-US" sz="1400" dirty="0">
              <a:latin typeface="Microsoft YaHei" charset="-122"/>
              <a:ea typeface="Microsoft YaHei" charset="-122"/>
              <a:cs typeface="Microsoft YaHei" charset="-122"/>
            </a:endParaRPr>
          </a:p>
        </c:rich>
      </c:tx>
      <c:layout>
        <c:manualLayout>
          <c:xMode val="edge"/>
          <c:yMode val="edge"/>
          <c:x val="0.262683809129316"/>
          <c:y val="0.064188096393336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0590564348442266"/>
          <c:y val="0.227097174013113"/>
          <c:w val="0.66325777615143"/>
          <c:h val="0.720891028751291"/>
        </c:manualLayout>
      </c:layout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测试集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工作表1!$A$2:$A$5</c:f>
              <c:strCache>
                <c:ptCount val="4"/>
                <c:pt idx="0">
                  <c:v>其他</c:v>
                </c:pt>
                <c:pt idx="1">
                  <c:v>开心</c:v>
                </c:pt>
                <c:pt idx="2">
                  <c:v>悲伤</c:v>
                </c:pt>
                <c:pt idx="3">
                  <c:v>愤怒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4677.0</c:v>
                </c:pt>
                <c:pt idx="1">
                  <c:v>284.0</c:v>
                </c:pt>
                <c:pt idx="2">
                  <c:v>250.0</c:v>
                </c:pt>
                <c:pt idx="3">
                  <c:v>298.0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36636698747352"/>
          <c:y val="0.321171030368629"/>
          <c:w val="0.223172156840441"/>
          <c:h val="0.5407584692519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测试集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测试集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工作表1!$A$2:$A$5</c:f>
              <c:strCache>
                <c:ptCount val="4"/>
                <c:pt idx="0">
                  <c:v>没有反讽</c:v>
                </c:pt>
                <c:pt idx="1">
                  <c:v>基于相反语义的言语反讽</c:v>
                </c:pt>
                <c:pt idx="2">
                  <c:v>情景反讽</c:v>
                </c:pt>
                <c:pt idx="3">
                  <c:v>其他反讽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473.0</c:v>
                </c:pt>
                <c:pt idx="1">
                  <c:v>164.0</c:v>
                </c:pt>
                <c:pt idx="2">
                  <c:v>85.0</c:v>
                </c:pt>
                <c:pt idx="3">
                  <c:v>62.0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训练集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训练集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工作表1!$A$2:$A$5</c:f>
              <c:strCache>
                <c:ptCount val="4"/>
                <c:pt idx="0">
                  <c:v>没有反讽</c:v>
                </c:pt>
                <c:pt idx="1">
                  <c:v>基于相反语义的言语反讽</c:v>
                </c:pt>
                <c:pt idx="2">
                  <c:v>情景反讽</c:v>
                </c:pt>
                <c:pt idx="3">
                  <c:v>其他反讽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1923.0</c:v>
                </c:pt>
                <c:pt idx="1">
                  <c:v>1390.0</c:v>
                </c:pt>
                <c:pt idx="2">
                  <c:v>316.0</c:v>
                </c:pt>
                <c:pt idx="3">
                  <c:v>205.0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训练集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训练集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工作表1!$A$2:$A$5</c:f>
              <c:strCache>
                <c:ptCount val="4"/>
                <c:pt idx="0">
                  <c:v>其他</c:v>
                </c:pt>
                <c:pt idx="1">
                  <c:v>开心</c:v>
                </c:pt>
                <c:pt idx="2">
                  <c:v>悲伤</c:v>
                </c:pt>
                <c:pt idx="3">
                  <c:v>愤怒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14948.0</c:v>
                </c:pt>
                <c:pt idx="1">
                  <c:v>4243.0</c:v>
                </c:pt>
                <c:pt idx="2">
                  <c:v>5463.0</c:v>
                </c:pt>
                <c:pt idx="3">
                  <c:v>5506.0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C9C119-6DD9-FA45-8702-93FF2CEC39F0}" type="datetimeFigureOut">
              <a:rPr kumimoji="1" lang="zh-CN" altLang="en-US" smtClean="0"/>
              <a:t>2019/5/27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E001E5-3C4B-084C-9566-860A94C6C75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3912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6877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90387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1322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9337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4002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415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93937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08304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4673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94463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4126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5694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32431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43395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82018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72379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38965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17772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90244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39360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9753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2759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105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1601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47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50610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04738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55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76825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57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98474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16914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59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58763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60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38745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61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5968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62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8304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67217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63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3641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64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7783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69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4657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71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15162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72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59797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73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17163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0335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9757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1027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900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0703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7812E-D1CE-484D-8026-FCEEC4262656}" type="datetimeFigureOut">
              <a:rPr kumimoji="1" lang="zh-CN" altLang="en-US" smtClean="0"/>
              <a:t>2019/5/27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8189F-F864-C748-B8FA-7BFD25779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0746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7812E-D1CE-484D-8026-FCEEC4262656}" type="datetimeFigureOut">
              <a:rPr kumimoji="1" lang="zh-CN" altLang="en-US" smtClean="0"/>
              <a:t>2019/5/27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8189F-F864-C748-B8FA-7BFD25779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0986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7812E-D1CE-484D-8026-FCEEC4262656}" type="datetimeFigureOut">
              <a:rPr kumimoji="1" lang="zh-CN" altLang="en-US" smtClean="0"/>
              <a:t>2019/5/27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8189F-F864-C748-B8FA-7BFD25779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5991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7812E-D1CE-484D-8026-FCEEC4262656}" type="datetimeFigureOut">
              <a:rPr kumimoji="1" lang="zh-CN" altLang="en-US" smtClean="0"/>
              <a:t>2019/5/27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8189F-F864-C748-B8FA-7BFD25779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5769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7812E-D1CE-484D-8026-FCEEC4262656}" type="datetimeFigureOut">
              <a:rPr kumimoji="1" lang="zh-CN" altLang="en-US" smtClean="0"/>
              <a:t>2019/5/27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8189F-F864-C748-B8FA-7BFD25779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3596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7812E-D1CE-484D-8026-FCEEC4262656}" type="datetimeFigureOut">
              <a:rPr kumimoji="1" lang="zh-CN" altLang="en-US" smtClean="0"/>
              <a:t>2019/5/27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8189F-F864-C748-B8FA-7BFD25779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037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7812E-D1CE-484D-8026-FCEEC4262656}" type="datetimeFigureOut">
              <a:rPr kumimoji="1" lang="zh-CN" altLang="en-US" smtClean="0"/>
              <a:t>2019/5/27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8189F-F864-C748-B8FA-7BFD25779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261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7812E-D1CE-484D-8026-FCEEC4262656}" type="datetimeFigureOut">
              <a:rPr kumimoji="1" lang="zh-CN" altLang="en-US" smtClean="0"/>
              <a:t>2019/5/27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8189F-F864-C748-B8FA-7BFD25779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2530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7812E-D1CE-484D-8026-FCEEC4262656}" type="datetimeFigureOut">
              <a:rPr kumimoji="1" lang="zh-CN" altLang="en-US" smtClean="0"/>
              <a:t>2019/5/27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8189F-F864-C748-B8FA-7BFD25779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0944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7812E-D1CE-484D-8026-FCEEC4262656}" type="datetimeFigureOut">
              <a:rPr kumimoji="1" lang="zh-CN" altLang="en-US" smtClean="0"/>
              <a:t>2019/5/27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8189F-F864-C748-B8FA-7BFD25779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5758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7812E-D1CE-484D-8026-FCEEC4262656}" type="datetimeFigureOut">
              <a:rPr kumimoji="1" lang="zh-CN" altLang="en-US" smtClean="0"/>
              <a:t>2019/5/27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8189F-F864-C748-B8FA-7BFD25779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666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7812E-D1CE-484D-8026-FCEEC4262656}" type="datetimeFigureOut">
              <a:rPr kumimoji="1" lang="zh-CN" altLang="en-US" smtClean="0"/>
              <a:t>2019/5/27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8189F-F864-C748-B8FA-7BFD25779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2149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chart" Target="../charts/chart1.xml"/><Relationship Id="rId5" Type="http://schemas.openxmlformats.org/officeDocument/2006/relationships/chart" Target="../charts/chart2.xml"/><Relationship Id="rId6" Type="http://schemas.openxmlformats.org/officeDocument/2006/relationships/chart" Target="../charts/chart3.xml"/><Relationship Id="rId7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100.png"/><Relationship Id="rId5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chart" Target="../charts/chart5.xml"/><Relationship Id="rId5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4" Type="http://schemas.openxmlformats.org/officeDocument/2006/relationships/image" Target="../media/image130.png"/><Relationship Id="rId5" Type="http://schemas.openxmlformats.org/officeDocument/2006/relationships/image" Target="../media/image140.png"/><Relationship Id="rId6" Type="http://schemas.openxmlformats.org/officeDocument/2006/relationships/image" Target="../media/image150.png"/><Relationship Id="rId7" Type="http://schemas.openxmlformats.org/officeDocument/2006/relationships/image" Target="../media/image160.png"/><Relationship Id="rId8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2.png"/><Relationship Id="rId5" Type="http://schemas.openxmlformats.org/officeDocument/2006/relationships/image" Target="../media/image33.jpeg"/><Relationship Id="rId6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4" Type="http://schemas.openxmlformats.org/officeDocument/2006/relationships/chart" Target="../charts/chart8.xml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4" Type="http://schemas.openxmlformats.org/officeDocument/2006/relationships/chart" Target="../charts/chart11.xml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617969"/>
            <a:ext cx="12192000" cy="320765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8599210" y="5440828"/>
            <a:ext cx="1114980" cy="995834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78476" y="1966195"/>
            <a:ext cx="113553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面向社交文本的情感识别研究</a:t>
            </a:r>
            <a:endParaRPr lang="zh-CN" altLang="en-US" sz="6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00116" y="3221798"/>
            <a:ext cx="371202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硕士论文答辩</a:t>
            </a:r>
            <a:endPara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8" name="直接连接符 4"/>
          <p:cNvCxnSpPr/>
          <p:nvPr/>
        </p:nvCxnSpPr>
        <p:spPr>
          <a:xfrm>
            <a:off x="1928813" y="3421853"/>
            <a:ext cx="3372392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394858" y="3918525"/>
            <a:ext cx="7402285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学生</a:t>
            </a:r>
            <a:r>
              <a:rPr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：梁锡豪</a:t>
            </a:r>
            <a:r>
              <a:rPr lang="en-US" altLang="zh-CN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  </a:t>
            </a:r>
            <a:r>
              <a:rPr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导师：徐明星  副教授</a:t>
            </a:r>
            <a:endPara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等腰三角形 11"/>
          <p:cNvSpPr/>
          <p:nvPr/>
        </p:nvSpPr>
        <p:spPr>
          <a:xfrm flipV="1">
            <a:off x="8977053" y="4821550"/>
            <a:ext cx="359294" cy="206608"/>
          </a:xfrm>
          <a:prstGeom prst="triangle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1" name="直接连接符 52"/>
          <p:cNvCxnSpPr/>
          <p:nvPr/>
        </p:nvCxnSpPr>
        <p:spPr>
          <a:xfrm>
            <a:off x="7014258" y="3421853"/>
            <a:ext cx="3258455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timgsa.baidu.com/timg?image&amp;quality=80&amp;size=b9999_10000&amp;sec=1558942161574&amp;di=e20e85abae86de0163d0c82d2dccda67&amp;imgtype=0&amp;src=http%3A%2F%2Fs11.sinaimg.cn%2Fmw690%2F004ljCShzy7n1QNledQ3a%2669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6" y="134092"/>
            <a:ext cx="3391786" cy="138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85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7398" y="1385953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buBlip>
                <a:blip r:embed="rId2"/>
              </a:buBlip>
            </a:pPr>
            <a:r>
              <a:rPr kumimoji="1" lang="en-US" altLang="zh-CN" sz="1800" dirty="0" err="1" smtClean="0">
                <a:latin typeface="Microsoft YaHei" charset="-122"/>
                <a:ea typeface="Microsoft YaHei" charset="-122"/>
                <a:cs typeface="Microsoft YaHei" charset="-122"/>
              </a:rPr>
              <a:t>Soujanya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等人研究了</a:t>
            </a: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Twitter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上的英语微博的反讽识别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实验数据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Pt</a:t>
            </a:r>
            <a:r>
              <a:rPr kumimoji="1" lang="is-I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á</a:t>
            </a:r>
            <a:r>
              <a:rPr kumimoji="1" lang="en-US" altLang="zh-CN" sz="1600" dirty="0" err="1" smtClean="0">
                <a:latin typeface="Microsoft YaHei" charset="-122"/>
                <a:ea typeface="Microsoft YaHei" charset="-122"/>
                <a:cs typeface="Microsoft YaHei" charset="-122"/>
              </a:rPr>
              <a:t>cek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等人公开的数据集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http://thesarcasmdetector.com</a:t>
            </a:r>
          </a:p>
          <a:p>
            <a:pPr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实验方法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首次尝试将神经网络应用于对微博的反讽识别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算法框架主要包含四个卷积神经网络，利用不同的数据集进行预训练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分别对应反讽识别、情感极性识别、情感类型识别和性格识别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后融合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: 1)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支持向量机 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2) 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全连接层 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+ Softmax</a:t>
            </a:r>
          </a:p>
          <a:p>
            <a:pPr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实验结果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他们提出的系统要比只使用反讽识别数据集训练的分类器更好</a:t>
            </a:r>
            <a:endParaRPr kumimoji="1"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相关工作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87398" y="6314913"/>
            <a:ext cx="94423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 smtClean="0">
                <a:solidFill>
                  <a:schemeClr val="bg1"/>
                </a:solidFill>
              </a:rPr>
              <a:t>Poria</a:t>
            </a:r>
            <a:r>
              <a:rPr lang="en-US" altLang="zh-CN" sz="1200" dirty="0" smtClean="0">
                <a:solidFill>
                  <a:schemeClr val="bg1"/>
                </a:solidFill>
              </a:rPr>
              <a:t>, S. , Cambria, E. , Hazarika, D. , &amp;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Vij</a:t>
            </a:r>
            <a:r>
              <a:rPr lang="en-US" altLang="zh-CN" sz="1200" dirty="0" smtClean="0">
                <a:solidFill>
                  <a:schemeClr val="bg1"/>
                </a:solidFill>
              </a:rPr>
              <a:t>, P. . (2016). A deeper look into sarcastic tweets using deep convolutional neural networks.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cxnSp>
        <p:nvCxnSpPr>
          <p:cNvPr id="19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491" y="1817054"/>
            <a:ext cx="3771751" cy="215060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810" y="4141877"/>
            <a:ext cx="4571432" cy="155495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1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83608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多分类问题中的数据不均匀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随着现实中应用场景变得复杂，需要解决的多分类问题越来越多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当区分的类别越多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50000"/>
              </a:lnSpc>
              <a:buBlip>
                <a:blip r:embed="rId2"/>
              </a:buBlip>
            </a:pPr>
            <a:r>
              <a:rPr kumimoji="1" lang="zh-CN" altLang="en-US" sz="1900" dirty="0" smtClean="0">
                <a:latin typeface="Microsoft YaHei" charset="-122"/>
                <a:ea typeface="Microsoft YaHei" charset="-122"/>
                <a:cs typeface="Microsoft YaHei" charset="-122"/>
              </a:rPr>
              <a:t>机器学习算法对数据进行拟合的难度越高</a:t>
            </a:r>
            <a:endParaRPr kumimoji="1" lang="en-US" altLang="zh-CN" sz="19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50000"/>
              </a:lnSpc>
              <a:buBlip>
                <a:blip r:embed="rId2"/>
              </a:buBlip>
            </a:pPr>
            <a:r>
              <a:rPr kumimoji="1" lang="zh-CN" altLang="en-US" sz="1900" dirty="0" smtClean="0">
                <a:latin typeface="Microsoft YaHei" charset="-122"/>
                <a:ea typeface="Microsoft YaHei" charset="-122"/>
                <a:cs typeface="Microsoft YaHei" charset="-122"/>
              </a:rPr>
              <a:t>对识别性能的要求也变得复杂</a:t>
            </a:r>
            <a:endParaRPr kumimoji="1" lang="en-US" altLang="zh-CN" sz="19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2"/>
              </a:buBlip>
            </a:pP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算法建模中引入上下文信息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不同场景下有不同类型的上下文，对识别目标起着不同的作用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如何在算法建模中引入上下文信息始终没有一种通用的方法</a:t>
            </a:r>
            <a:endParaRPr kumimoji="1" lang="zh-CN" altLang="en-US" sz="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 smtClean="0"/>
              <a:t>现有问题</a:t>
            </a:r>
            <a:endParaRPr lang="zh-CN" altLang="en-US" sz="2600" dirty="0"/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918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研究框架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65" name="组 64"/>
          <p:cNvGrpSpPr/>
          <p:nvPr/>
        </p:nvGrpSpPr>
        <p:grpSpPr>
          <a:xfrm>
            <a:off x="507321" y="1239284"/>
            <a:ext cx="11222942" cy="4668850"/>
            <a:chOff x="0" y="1988584"/>
            <a:chExt cx="11222942" cy="4668850"/>
          </a:xfrm>
        </p:grpSpPr>
        <p:sp>
          <p:nvSpPr>
            <p:cNvPr id="13" name="罐形 12"/>
            <p:cNvSpPr/>
            <p:nvPr/>
          </p:nvSpPr>
          <p:spPr>
            <a:xfrm>
              <a:off x="2478070" y="4080221"/>
              <a:ext cx="1021517" cy="546100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训练数据</a:t>
              </a:r>
              <a:endParaRPr kumimoji="1" lang="en-US" altLang="zh-CN" sz="160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1111062" y="4199841"/>
              <a:ext cx="376385" cy="17145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kumimoji="1" lang="zh-CN" altLang="en-US" sz="1600" dirty="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数据预处理</a:t>
              </a:r>
              <a:endParaRPr kumimoji="1" lang="zh-CN" altLang="en-US" sz="160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1725774" y="4203608"/>
              <a:ext cx="376385" cy="17145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特征提取</a:t>
              </a:r>
              <a:endParaRPr kumimoji="1" lang="zh-CN" altLang="en-US" sz="160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16" name="罐形 15"/>
            <p:cNvSpPr/>
            <p:nvPr/>
          </p:nvSpPr>
          <p:spPr>
            <a:xfrm>
              <a:off x="0" y="4756838"/>
              <a:ext cx="894170" cy="608040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数据集</a:t>
              </a:r>
              <a:endParaRPr kumimoji="1" lang="zh-CN" altLang="en-US" sz="160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17" name="罐形 16"/>
            <p:cNvSpPr/>
            <p:nvPr/>
          </p:nvSpPr>
          <p:spPr>
            <a:xfrm>
              <a:off x="2484319" y="5557203"/>
              <a:ext cx="1021517" cy="546100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测试数据</a:t>
              </a:r>
              <a:endParaRPr kumimoji="1" lang="en-US" altLang="zh-CN" sz="160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18" name="罐形 17"/>
            <p:cNvSpPr/>
            <p:nvPr/>
          </p:nvSpPr>
          <p:spPr>
            <a:xfrm>
              <a:off x="4637713" y="3046014"/>
              <a:ext cx="935027" cy="546100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训练集</a:t>
              </a:r>
              <a:endParaRPr kumimoji="1" lang="en-US" altLang="zh-CN" sz="160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19" name="罐形 18"/>
            <p:cNvSpPr/>
            <p:nvPr/>
          </p:nvSpPr>
          <p:spPr>
            <a:xfrm>
              <a:off x="4637713" y="3907062"/>
              <a:ext cx="935027" cy="546100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验证集</a:t>
              </a:r>
              <a:endParaRPr kumimoji="1" lang="en-US" altLang="zh-CN" sz="160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5948651" y="2973866"/>
              <a:ext cx="729655" cy="69039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参数调整</a:t>
              </a:r>
              <a:endParaRPr kumimoji="1" lang="zh-CN" altLang="en-US" sz="160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5948651" y="3839094"/>
              <a:ext cx="729655" cy="69039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参数选择</a:t>
              </a:r>
              <a:endParaRPr kumimoji="1" lang="zh-CN" altLang="en-US" sz="160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2" name="罐形 21"/>
            <p:cNvSpPr/>
            <p:nvPr/>
          </p:nvSpPr>
          <p:spPr>
            <a:xfrm>
              <a:off x="7125706" y="5221042"/>
              <a:ext cx="661359" cy="532060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输入</a:t>
              </a:r>
              <a:endParaRPr kumimoji="1" lang="en-US" altLang="zh-CN" sz="160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3" name="罐形 22"/>
            <p:cNvSpPr/>
            <p:nvPr/>
          </p:nvSpPr>
          <p:spPr>
            <a:xfrm>
              <a:off x="7125708" y="5924160"/>
              <a:ext cx="672773" cy="733274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真实标签</a:t>
              </a:r>
              <a:endParaRPr kumimoji="1" lang="en-US" altLang="zh-CN" sz="160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9014164" y="2425631"/>
              <a:ext cx="376385" cy="222920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融合</a:t>
              </a:r>
              <a:endParaRPr kumimoji="1" lang="zh-CN" altLang="en-US" sz="160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5" name="罐形 24"/>
            <p:cNvSpPr/>
            <p:nvPr/>
          </p:nvSpPr>
          <p:spPr>
            <a:xfrm>
              <a:off x="9964762" y="3173788"/>
              <a:ext cx="672773" cy="733274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预测标签</a:t>
              </a:r>
              <a:endParaRPr kumimoji="1" lang="en-US" altLang="zh-CN" sz="160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8049928" y="5107000"/>
              <a:ext cx="729655" cy="69039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性能评测</a:t>
              </a:r>
              <a:endParaRPr kumimoji="1" lang="zh-CN" altLang="en-US" sz="160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9505086" y="5849569"/>
              <a:ext cx="729655" cy="69039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性能评测</a:t>
              </a:r>
              <a:endParaRPr kumimoji="1" lang="zh-CN" altLang="en-US" sz="160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10379298" y="5864954"/>
              <a:ext cx="729655" cy="69039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错误分析 </a:t>
              </a:r>
              <a:endParaRPr kumimoji="1" lang="zh-CN" altLang="en-US" sz="160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cxnSp>
          <p:nvCxnSpPr>
            <p:cNvPr id="29" name="直线箭头连接符 28"/>
            <p:cNvCxnSpPr>
              <a:stCxn id="19" idx="4"/>
              <a:endCxn id="17" idx="1"/>
            </p:cNvCxnSpPr>
            <p:nvPr/>
          </p:nvCxnSpPr>
          <p:spPr>
            <a:xfrm flipV="1">
              <a:off x="894170" y="5057091"/>
              <a:ext cx="216892" cy="37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线箭头连接符 29"/>
            <p:cNvCxnSpPr>
              <a:stCxn id="17" idx="3"/>
              <a:endCxn id="18" idx="1"/>
            </p:cNvCxnSpPr>
            <p:nvPr/>
          </p:nvCxnSpPr>
          <p:spPr>
            <a:xfrm>
              <a:off x="1487447" y="5057091"/>
              <a:ext cx="238327" cy="37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肘形连接符 30"/>
            <p:cNvCxnSpPr>
              <a:stCxn id="18" idx="3"/>
              <a:endCxn id="14" idx="2"/>
            </p:cNvCxnSpPr>
            <p:nvPr/>
          </p:nvCxnSpPr>
          <p:spPr>
            <a:xfrm flipV="1">
              <a:off x="2102159" y="4353271"/>
              <a:ext cx="375911" cy="70758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肘形连接符 31"/>
            <p:cNvCxnSpPr>
              <a:stCxn id="18" idx="3"/>
              <a:endCxn id="20" idx="2"/>
            </p:cNvCxnSpPr>
            <p:nvPr/>
          </p:nvCxnSpPr>
          <p:spPr>
            <a:xfrm>
              <a:off x="2102159" y="5060858"/>
              <a:ext cx="382160" cy="769395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肘形连接符 32"/>
            <p:cNvCxnSpPr>
              <a:stCxn id="20" idx="4"/>
              <a:endCxn id="25" idx="2"/>
            </p:cNvCxnSpPr>
            <p:nvPr/>
          </p:nvCxnSpPr>
          <p:spPr>
            <a:xfrm flipV="1">
              <a:off x="3505836" y="5487072"/>
              <a:ext cx="3619870" cy="34318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肘形连接符 33"/>
            <p:cNvCxnSpPr>
              <a:stCxn id="20" idx="4"/>
              <a:endCxn id="26" idx="2"/>
            </p:cNvCxnSpPr>
            <p:nvPr/>
          </p:nvCxnSpPr>
          <p:spPr>
            <a:xfrm>
              <a:off x="3505836" y="5830253"/>
              <a:ext cx="3619872" cy="46054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肘形连接符 34"/>
            <p:cNvCxnSpPr>
              <a:stCxn id="14" idx="4"/>
              <a:endCxn id="22" idx="2"/>
            </p:cNvCxnSpPr>
            <p:nvPr/>
          </p:nvCxnSpPr>
          <p:spPr>
            <a:xfrm flipV="1">
              <a:off x="3499587" y="4180112"/>
              <a:ext cx="1138126" cy="17315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>
              <a:stCxn id="14" idx="4"/>
              <a:endCxn id="21" idx="2"/>
            </p:cNvCxnSpPr>
            <p:nvPr/>
          </p:nvCxnSpPr>
          <p:spPr>
            <a:xfrm flipV="1">
              <a:off x="3499587" y="3319064"/>
              <a:ext cx="1138126" cy="103420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箭头连接符 36"/>
            <p:cNvCxnSpPr>
              <a:stCxn id="21" idx="4"/>
              <a:endCxn id="23" idx="1"/>
            </p:cNvCxnSpPr>
            <p:nvPr/>
          </p:nvCxnSpPr>
          <p:spPr>
            <a:xfrm>
              <a:off x="5572740" y="3319064"/>
              <a:ext cx="37591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箭头连接符 37"/>
            <p:cNvCxnSpPr>
              <a:stCxn id="22" idx="4"/>
              <a:endCxn id="24" idx="1"/>
            </p:cNvCxnSpPr>
            <p:nvPr/>
          </p:nvCxnSpPr>
          <p:spPr>
            <a:xfrm>
              <a:off x="5572740" y="4180112"/>
              <a:ext cx="375911" cy="41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圆角矩形 38"/>
            <p:cNvSpPr/>
            <p:nvPr/>
          </p:nvSpPr>
          <p:spPr>
            <a:xfrm>
              <a:off x="4353743" y="2446190"/>
              <a:ext cx="2547477" cy="2208644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4769358" y="2512934"/>
              <a:ext cx="18261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dirty="0" smtClean="0">
                  <a:latin typeface="SimHei" charset="-122"/>
                  <a:ea typeface="SimHei" charset="-122"/>
                  <a:cs typeface="SimHei" charset="-122"/>
                </a:rPr>
                <a:t>机器学习模型训练</a:t>
              </a:r>
              <a:endParaRPr kumimoji="1" lang="zh-CN" altLang="en-US" sz="1600" dirty="0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4984997" y="2028709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dirty="0" smtClean="0">
                  <a:latin typeface="SimHei" charset="-122"/>
                  <a:ea typeface="SimHei" charset="-122"/>
                  <a:cs typeface="SimHei" charset="-122"/>
                </a:rPr>
                <a:t>集成识别系统</a:t>
              </a:r>
              <a:endParaRPr kumimoji="1" lang="zh-CN" altLang="en-US" sz="1600" dirty="0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42" name="圆角矩形 41"/>
            <p:cNvSpPr/>
            <p:nvPr/>
          </p:nvSpPr>
          <p:spPr>
            <a:xfrm>
              <a:off x="3706851" y="1988584"/>
              <a:ext cx="6039579" cy="2953449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cxnSp>
          <p:nvCxnSpPr>
            <p:cNvPr id="43" name="直线箭头连接符 42"/>
            <p:cNvCxnSpPr>
              <a:stCxn id="30" idx="3"/>
              <a:endCxn id="34" idx="2"/>
            </p:cNvCxnSpPr>
            <p:nvPr/>
          </p:nvCxnSpPr>
          <p:spPr>
            <a:xfrm>
              <a:off x="9390549" y="3540233"/>
              <a:ext cx="574213" cy="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罐形 43"/>
            <p:cNvSpPr/>
            <p:nvPr/>
          </p:nvSpPr>
          <p:spPr>
            <a:xfrm>
              <a:off x="8078370" y="2446190"/>
              <a:ext cx="672773" cy="733274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预测标签</a:t>
              </a:r>
              <a:endParaRPr kumimoji="1" lang="en-US" altLang="zh-CN" sz="160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cxnSp>
          <p:nvCxnSpPr>
            <p:cNvPr id="45" name="直线箭头连接符 44"/>
            <p:cNvCxnSpPr>
              <a:stCxn id="27" idx="6"/>
              <a:endCxn id="31" idx="2"/>
            </p:cNvCxnSpPr>
            <p:nvPr/>
          </p:nvCxnSpPr>
          <p:spPr>
            <a:xfrm>
              <a:off x="7730769" y="2812827"/>
              <a:ext cx="3476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线箭头连接符 45"/>
            <p:cNvCxnSpPr>
              <a:stCxn id="31" idx="4"/>
            </p:cNvCxnSpPr>
            <p:nvPr/>
          </p:nvCxnSpPr>
          <p:spPr>
            <a:xfrm>
              <a:off x="8751143" y="2812827"/>
              <a:ext cx="2630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组 46"/>
            <p:cNvGrpSpPr/>
            <p:nvPr/>
          </p:nvGrpSpPr>
          <p:grpSpPr>
            <a:xfrm>
              <a:off x="6908842" y="2332148"/>
              <a:ext cx="821927" cy="961358"/>
              <a:chOff x="7441360" y="1876789"/>
              <a:chExt cx="821927" cy="961358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7704381" y="1876789"/>
                <a:ext cx="558906" cy="96135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600" dirty="0" smtClean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分类器</a:t>
                </a:r>
                <a:endParaRPr kumimoji="1" lang="zh-CN" altLang="en-US" sz="16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cxnSp>
            <p:nvCxnSpPr>
              <p:cNvPr id="49" name="直线箭头连接符 48"/>
              <p:cNvCxnSpPr/>
              <p:nvPr/>
            </p:nvCxnSpPr>
            <p:spPr>
              <a:xfrm>
                <a:off x="7441360" y="2357468"/>
                <a:ext cx="2630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罐形 49"/>
            <p:cNvSpPr/>
            <p:nvPr/>
          </p:nvSpPr>
          <p:spPr>
            <a:xfrm>
              <a:off x="8083493" y="3893047"/>
              <a:ext cx="672773" cy="733274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预测标签</a:t>
              </a:r>
              <a:endParaRPr kumimoji="1" lang="en-US" altLang="zh-CN" sz="160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cxnSp>
          <p:nvCxnSpPr>
            <p:cNvPr id="51" name="直线箭头连接符 50"/>
            <p:cNvCxnSpPr/>
            <p:nvPr/>
          </p:nvCxnSpPr>
          <p:spPr>
            <a:xfrm>
              <a:off x="7735892" y="4259684"/>
              <a:ext cx="3476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箭头连接符 51"/>
            <p:cNvCxnSpPr/>
            <p:nvPr/>
          </p:nvCxnSpPr>
          <p:spPr>
            <a:xfrm>
              <a:off x="8756266" y="4259684"/>
              <a:ext cx="2630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组 52"/>
            <p:cNvGrpSpPr/>
            <p:nvPr/>
          </p:nvGrpSpPr>
          <p:grpSpPr>
            <a:xfrm>
              <a:off x="6913965" y="3779005"/>
              <a:ext cx="821927" cy="961358"/>
              <a:chOff x="7441360" y="1876789"/>
              <a:chExt cx="821927" cy="961358"/>
            </a:xfrm>
          </p:grpSpPr>
          <p:sp>
            <p:nvSpPr>
              <p:cNvPr id="54" name="椭圆 53"/>
              <p:cNvSpPr/>
              <p:nvPr/>
            </p:nvSpPr>
            <p:spPr>
              <a:xfrm>
                <a:off x="7704381" y="1876789"/>
                <a:ext cx="558906" cy="96135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600" dirty="0" smtClean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分类器</a:t>
                </a:r>
                <a:endParaRPr kumimoji="1" lang="zh-CN" altLang="en-US" sz="16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cxnSp>
            <p:nvCxnSpPr>
              <p:cNvPr id="55" name="直线箭头连接符 54"/>
              <p:cNvCxnSpPr/>
              <p:nvPr/>
            </p:nvCxnSpPr>
            <p:spPr>
              <a:xfrm>
                <a:off x="7441360" y="2357468"/>
                <a:ext cx="2630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直线箭头连接符 55"/>
            <p:cNvCxnSpPr>
              <a:stCxn id="23" idx="2"/>
              <a:endCxn id="24" idx="0"/>
            </p:cNvCxnSpPr>
            <p:nvPr/>
          </p:nvCxnSpPr>
          <p:spPr>
            <a:xfrm>
              <a:off x="6313479" y="3664263"/>
              <a:ext cx="0" cy="1748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本框 56"/>
            <p:cNvSpPr txBox="1"/>
            <p:nvPr/>
          </p:nvSpPr>
          <p:spPr>
            <a:xfrm>
              <a:off x="7300791" y="3417449"/>
              <a:ext cx="430887" cy="29751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mr-IN" altLang="zh-CN" sz="1600" dirty="0" smtClean="0">
                  <a:latin typeface="SimHei" charset="-122"/>
                  <a:ea typeface="SimHei" charset="-122"/>
                  <a:cs typeface="SimHei" charset="-122"/>
                </a:rPr>
                <a:t>…</a:t>
              </a:r>
              <a:endParaRPr kumimoji="1" lang="zh-CN" altLang="en-US" sz="1600" dirty="0">
                <a:latin typeface="SimHei" charset="-122"/>
                <a:ea typeface="SimHei" charset="-122"/>
                <a:cs typeface="SimHei" charset="-122"/>
              </a:endParaRPr>
            </a:p>
          </p:txBody>
        </p:sp>
        <p:cxnSp>
          <p:nvCxnSpPr>
            <p:cNvPr id="58" name="直线箭头连接符 57"/>
            <p:cNvCxnSpPr>
              <a:stCxn id="25" idx="1"/>
            </p:cNvCxnSpPr>
            <p:nvPr/>
          </p:nvCxnSpPr>
          <p:spPr>
            <a:xfrm flipV="1">
              <a:off x="7456386" y="4740363"/>
              <a:ext cx="53" cy="4806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圆角矩形 58"/>
            <p:cNvSpPr/>
            <p:nvPr/>
          </p:nvSpPr>
          <p:spPr>
            <a:xfrm>
              <a:off x="9379356" y="5378509"/>
              <a:ext cx="1843586" cy="1278925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9818076" y="5399811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1600" dirty="0" smtClean="0">
                  <a:latin typeface="SimHei" charset="-122"/>
                  <a:ea typeface="SimHei" charset="-122"/>
                  <a:cs typeface="SimHei" charset="-122"/>
                </a:rPr>
                <a:t>系统评测</a:t>
              </a:r>
              <a:endParaRPr kumimoji="1" lang="zh-CN" altLang="en-US" sz="1600" dirty="0">
                <a:latin typeface="SimHei" charset="-122"/>
                <a:ea typeface="SimHei" charset="-122"/>
                <a:cs typeface="SimHei" charset="-122"/>
              </a:endParaRPr>
            </a:p>
          </p:txBody>
        </p:sp>
        <p:cxnSp>
          <p:nvCxnSpPr>
            <p:cNvPr id="61" name="直线箭头连接符 60"/>
            <p:cNvCxnSpPr>
              <a:stCxn id="34" idx="3"/>
            </p:cNvCxnSpPr>
            <p:nvPr/>
          </p:nvCxnSpPr>
          <p:spPr>
            <a:xfrm>
              <a:off x="10301149" y="3907062"/>
              <a:ext cx="0" cy="14714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线箭头连接符 61"/>
            <p:cNvCxnSpPr>
              <a:endCxn id="35" idx="0"/>
            </p:cNvCxnSpPr>
            <p:nvPr/>
          </p:nvCxnSpPr>
          <p:spPr>
            <a:xfrm flipH="1">
              <a:off x="8414756" y="4626321"/>
              <a:ext cx="5124" cy="4806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肘形连接符 62"/>
            <p:cNvCxnSpPr>
              <a:stCxn id="26" idx="4"/>
              <a:endCxn id="35" idx="2"/>
            </p:cNvCxnSpPr>
            <p:nvPr/>
          </p:nvCxnSpPr>
          <p:spPr>
            <a:xfrm flipV="1">
              <a:off x="7798481" y="5797397"/>
              <a:ext cx="616275" cy="49340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肘形连接符 63"/>
            <p:cNvCxnSpPr>
              <a:stCxn id="26" idx="4"/>
            </p:cNvCxnSpPr>
            <p:nvPr/>
          </p:nvCxnSpPr>
          <p:spPr>
            <a:xfrm flipV="1">
              <a:off x="7798481" y="6017972"/>
              <a:ext cx="1580875" cy="272825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087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37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524000" y="2544006"/>
            <a:ext cx="9144000" cy="8135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/>
              <a:t>基于多分类器分层的微博反讽识别</a:t>
            </a:r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5251126" y="1034822"/>
            <a:ext cx="1689749" cy="1509184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528FC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597" y="3594282"/>
            <a:ext cx="3034805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多分类问题中的数据不均匀</a:t>
            </a:r>
            <a:endParaRPr kumimoji="1" lang="en-US" altLang="zh-CN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94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02656" y="1251467"/>
            <a:ext cx="6852516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zh-CN" sz="2000" i="1" dirty="0" smtClean="0">
                <a:latin typeface="Times New Roman" charset="0"/>
                <a:ea typeface="Times New Roman" charset="0"/>
                <a:cs typeface="Times New Roman" charset="0"/>
              </a:rPr>
              <a:t>SemEval-2018 Task3 Irony detection in English tweets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【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子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任务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一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】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判断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一条微博是否带有反讽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【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子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任务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二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】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判断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一条微博的反讽属于以下哪一种</a:t>
            </a:r>
            <a:endParaRPr kumimoji="1" lang="zh-CN" altLang="en-US" sz="5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723846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</a:t>
            </a:r>
            <a:r>
              <a:rPr lang="zh-CN" altLang="en-US" sz="2600" dirty="0" smtClean="0"/>
              <a:t>识别 </a:t>
            </a:r>
            <a:r>
              <a:rPr lang="en-US" altLang="zh-CN" sz="2600" dirty="0" smtClean="0"/>
              <a:t>- </a:t>
            </a:r>
            <a:r>
              <a:rPr lang="zh-CN" altLang="en-US" sz="2600" dirty="0"/>
              <a:t>实验数据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147792"/>
              </p:ext>
            </p:extLst>
          </p:nvPr>
        </p:nvGraphicFramePr>
        <p:xfrm>
          <a:off x="1380789" y="2445367"/>
          <a:ext cx="5669676" cy="963927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031545"/>
                <a:gridCol w="4638131"/>
              </a:tblGrid>
              <a:tr h="321309">
                <a:tc>
                  <a:txBody>
                    <a:bodyPr/>
                    <a:lstStyle/>
                    <a:p>
                      <a:pPr marL="0" lvl="1" indent="0" algn="l">
                        <a:buFont typeface="Arial" charset="0"/>
                        <a:buNone/>
                      </a:pPr>
                      <a:r>
                        <a:rPr lang="zh-CN" altLang="en-US" sz="1400" b="0" dirty="0" smtClean="0">
                          <a:latin typeface="+mn-ea"/>
                          <a:ea typeface="+mn-ea"/>
                          <a:cs typeface="Microsoft YaHei" charset="-122"/>
                        </a:rPr>
                        <a:t>类别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zh-CN" altLang="en-US" sz="1400" b="0" i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微博</a:t>
                      </a:r>
                      <a:endParaRPr lang="en-US" altLang="zh-CN" sz="1400" b="0" i="0" dirty="0" smtClean="0">
                        <a:solidFill>
                          <a:schemeClr val="bg1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21309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mr-IN" sz="1400" dirty="0" smtClean="0">
                          <a:latin typeface="+mn-ea"/>
                          <a:ea typeface="+mn-ea"/>
                        </a:rPr>
                        <a:t>没有反讽</a:t>
                      </a:r>
                      <a:endParaRPr lang="en-US" altLang="zh-CN" sz="1400" b="0" i="1" dirty="0" smtClean="0">
                        <a:solidFill>
                          <a:schemeClr val="tx1">
                            <a:lumMod val="65000"/>
                          </a:schemeClr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+mn-ea"/>
                          <a:ea typeface="+mn-ea"/>
                        </a:rPr>
                        <a:t>Had no sleep and have got school now #not happy</a:t>
                      </a:r>
                      <a:endParaRPr lang="en-US" altLang="zh-CN" sz="1400" b="0" i="1" dirty="0" smtClean="0">
                        <a:solidFill>
                          <a:schemeClr val="tx1">
                            <a:lumMod val="65000"/>
                          </a:schemeClr>
                        </a:solidFill>
                        <a:latin typeface="+mn-ea"/>
                        <a:ea typeface="+mn-ea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21309">
                <a:tc>
                  <a:txBody>
                    <a:bodyPr/>
                    <a:lstStyle/>
                    <a:p>
                      <a:pPr marL="0" lvl="1" algn="l"/>
                      <a:r>
                        <a:rPr lang="zh-CN" altLang="mr-IN" sz="1400" dirty="0" smtClean="0">
                          <a:latin typeface="+mn-ea"/>
                          <a:ea typeface="+mn-ea"/>
                        </a:rPr>
                        <a:t>带有反讽</a:t>
                      </a:r>
                      <a:endParaRPr lang="en-US" altLang="zh-CN" sz="1400" b="0" i="1" dirty="0" smtClean="0">
                        <a:solidFill>
                          <a:schemeClr val="tx1">
                            <a:lumMod val="65000"/>
                          </a:schemeClr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+mn-ea"/>
                          <a:ea typeface="+mn-ea"/>
                        </a:rPr>
                        <a:t>I just love when you test my patience!! #not</a:t>
                      </a:r>
                      <a:endParaRPr lang="en-US" altLang="zh-CN" sz="1400" b="0" i="1" dirty="0" smtClean="0">
                        <a:solidFill>
                          <a:schemeClr val="tx1">
                            <a:lumMod val="65000"/>
                          </a:schemeClr>
                        </a:solidFill>
                        <a:latin typeface="+mn-ea"/>
                        <a:ea typeface="+mn-ea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323966"/>
              </p:ext>
            </p:extLst>
          </p:nvPr>
        </p:nvGraphicFramePr>
        <p:xfrm>
          <a:off x="1380789" y="4022608"/>
          <a:ext cx="5669676" cy="1969638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012281"/>
                <a:gridCol w="4657395"/>
              </a:tblGrid>
              <a:tr h="311106">
                <a:tc>
                  <a:txBody>
                    <a:bodyPr/>
                    <a:lstStyle/>
                    <a:p>
                      <a:pPr marL="0" lvl="1" indent="0" algn="l">
                        <a:buFont typeface="Arial" charset="0"/>
                        <a:buNone/>
                      </a:pPr>
                      <a:r>
                        <a:rPr lang="zh-CN" altLang="en-US" sz="1400" b="0" dirty="0" smtClean="0">
                          <a:latin typeface="+mn-ea"/>
                          <a:ea typeface="+mn-ea"/>
                          <a:cs typeface="Microsoft YaHei" charset="-122"/>
                        </a:rPr>
                        <a:t>类别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zh-CN" altLang="en-US" sz="1400" b="0" i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微博</a:t>
                      </a:r>
                      <a:endParaRPr lang="en-US" altLang="zh-CN" sz="1400" b="0" i="0" dirty="0" smtClean="0">
                        <a:solidFill>
                          <a:schemeClr val="bg1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1106">
                <a:tc>
                  <a:txBody>
                    <a:bodyPr/>
                    <a:lstStyle/>
                    <a:p>
                      <a:pPr marL="0" lvl="1" indent="0" algn="l">
                        <a:buFont typeface="Arial" charset="0"/>
                        <a:buNone/>
                      </a:pPr>
                      <a:r>
                        <a:rPr lang="zh-CN" altLang="mr-IN" sz="1400" dirty="0" smtClean="0">
                          <a:latin typeface="+mn-ea"/>
                          <a:ea typeface="+mn-ea"/>
                        </a:rPr>
                        <a:t>没有反讽</a:t>
                      </a:r>
                      <a:endParaRPr lang="zh-CN" altLang="en-US" sz="1400" b="0" dirty="0" smtClean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+mn-ea"/>
                          <a:ea typeface="+mn-ea"/>
                        </a:rPr>
                        <a:t>Had no sleep and have got school now #not happy</a:t>
                      </a:r>
                      <a:endParaRPr lang="en-US" altLang="zh-CN" sz="1400" b="0" i="1" dirty="0" smtClean="0">
                        <a:solidFill>
                          <a:schemeClr val="tx1">
                            <a:lumMod val="65000"/>
                          </a:schemeClr>
                        </a:solidFill>
                        <a:latin typeface="+mn-ea"/>
                        <a:ea typeface="+mn-ea"/>
                        <a:cs typeface="Times New Roman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1106">
                <a:tc>
                  <a:txBody>
                    <a:bodyPr/>
                    <a:lstStyle/>
                    <a:p>
                      <a:pPr marL="0" lvl="1" indent="0" algn="l">
                        <a:buFont typeface="Arial" charset="0"/>
                        <a:buNone/>
                      </a:pPr>
                      <a:r>
                        <a:rPr lang="zh-CN" altLang="en-US" sz="1100" dirty="0" smtClean="0">
                          <a:latin typeface="+mn-ea"/>
                          <a:ea typeface="+mn-ea"/>
                        </a:rPr>
                        <a:t>基于相反语义的反讽</a:t>
                      </a:r>
                      <a:r>
                        <a:rPr lang="en-US" altLang="zh-CN" sz="1100" dirty="0" smtClean="0">
                          <a:latin typeface="+mn-ea"/>
                          <a:ea typeface="+mn-ea"/>
                        </a:rPr>
                        <a:t> </a:t>
                      </a:r>
                      <a:endParaRPr lang="zh-CN" altLang="en-US" sz="11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+mn-ea"/>
                          <a:ea typeface="+mn-ea"/>
                        </a:rPr>
                        <a:t>I really love this year’s summer; weeks and weeks of awful weather</a:t>
                      </a:r>
                      <a:endParaRPr lang="en-US" altLang="zh-CN" sz="1400" b="0" i="1" dirty="0" smtClean="0">
                        <a:solidFill>
                          <a:schemeClr val="tx1">
                            <a:lumMod val="65000"/>
                          </a:schemeClr>
                        </a:solidFill>
                        <a:latin typeface="+mn-ea"/>
                        <a:ea typeface="+mn-ea"/>
                        <a:cs typeface="Times New Roman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1106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zh-CN" altLang="mr-IN" sz="1400" dirty="0" smtClean="0">
                          <a:latin typeface="+mn-ea"/>
                          <a:ea typeface="+mn-ea"/>
                        </a:rPr>
                        <a:t>情景反讽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+mn-ea"/>
                          <a:ea typeface="+mn-ea"/>
                        </a:rPr>
                        <a:t>Most of us didn’t focus in the #ADHD lecture. #irony</a:t>
                      </a:r>
                      <a:endParaRPr lang="zh-CN" altLang="en-US" sz="1400" dirty="0" smtClean="0">
                        <a:latin typeface="+mn-ea"/>
                        <a:ea typeface="+mn-ea"/>
                        <a:cs typeface="Times New Roman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1106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+mn-ea"/>
                          <a:ea typeface="+mn-ea"/>
                        </a:rPr>
                        <a:t>其他反讽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+mn-ea"/>
                          <a:ea typeface="+mn-ea"/>
                        </a:rPr>
                        <a:t>Human brains disappear every day. Some of them have never even appeared. #Sarcasm</a:t>
                      </a:r>
                      <a:endParaRPr lang="en-US" altLang="zh-CN" sz="1400" i="1" dirty="0" smtClean="0">
                        <a:solidFill>
                          <a:schemeClr val="tx1">
                            <a:lumMod val="65000"/>
                          </a:schemeClr>
                        </a:solidFill>
                        <a:latin typeface="+mn-ea"/>
                        <a:ea typeface="+mn-ea"/>
                        <a:cs typeface="Times New Roman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cxnSp>
        <p:nvCxnSpPr>
          <p:cNvPr id="18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089738" y="6294924"/>
            <a:ext cx="102119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Cynthia Van </a:t>
            </a:r>
            <a:r>
              <a:rPr lang="en-US" altLang="zh-CN" sz="1200" dirty="0" err="1">
                <a:solidFill>
                  <a:schemeClr val="bg1"/>
                </a:solidFill>
              </a:rPr>
              <a:t>Hee</a:t>
            </a:r>
            <a:r>
              <a:rPr lang="en-US" altLang="zh-CN" sz="1200" dirty="0">
                <a:solidFill>
                  <a:schemeClr val="bg1"/>
                </a:solidFill>
              </a:rPr>
              <a:t>, </a:t>
            </a:r>
            <a:r>
              <a:rPr lang="en-US" altLang="zh-CN" sz="1200" dirty="0" err="1">
                <a:solidFill>
                  <a:schemeClr val="bg1"/>
                </a:solidFill>
              </a:rPr>
              <a:t>Els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</a:rPr>
              <a:t>Lefever</a:t>
            </a:r>
            <a:r>
              <a:rPr lang="en-US" altLang="zh-CN" sz="1200" dirty="0">
                <a:solidFill>
                  <a:schemeClr val="bg1"/>
                </a:solidFill>
              </a:rPr>
              <a:t>, and </a:t>
            </a:r>
            <a:r>
              <a:rPr lang="en-US" altLang="zh-CN" sz="1200" dirty="0" err="1">
                <a:solidFill>
                  <a:schemeClr val="bg1"/>
                </a:solidFill>
              </a:rPr>
              <a:t>Véronique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</a:rPr>
              <a:t>Hoste</a:t>
            </a:r>
            <a:r>
              <a:rPr lang="en-US" altLang="zh-CN" sz="1200" dirty="0">
                <a:solidFill>
                  <a:schemeClr val="bg1"/>
                </a:solidFill>
              </a:rPr>
              <a:t>. 2018. Semeval-2018 Task 3: Irony detection in English Tweets. In Proceedings of the 12th International Workshop on Semantic Evaluation (SemEval-2018), New Orleans, LA, USA, June 2018.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/>
        </p:nvGrpSpPr>
        <p:grpSpPr>
          <a:xfrm>
            <a:off x="7128598" y="4177001"/>
            <a:ext cx="4906007" cy="1960932"/>
            <a:chOff x="7087517" y="4168286"/>
            <a:chExt cx="4906007" cy="1960932"/>
          </a:xfrm>
        </p:grpSpPr>
        <p:graphicFrame>
          <p:nvGraphicFramePr>
            <p:cNvPr id="17" name="图表 16"/>
            <p:cNvGraphicFramePr/>
            <p:nvPr>
              <p:extLst>
                <p:ext uri="{D42A27DB-BD31-4B8C-83A1-F6EECF244321}">
                  <p14:modId xmlns:p14="http://schemas.microsoft.com/office/powerpoint/2010/main" val="849793078"/>
                </p:ext>
              </p:extLst>
            </p:nvPr>
          </p:nvGraphicFramePr>
          <p:xfrm>
            <a:off x="8607343" y="4352378"/>
            <a:ext cx="3386181" cy="17768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20" name="图表 19"/>
            <p:cNvGraphicFramePr/>
            <p:nvPr>
              <p:extLst>
                <p:ext uri="{D42A27DB-BD31-4B8C-83A1-F6EECF244321}">
                  <p14:modId xmlns:p14="http://schemas.microsoft.com/office/powerpoint/2010/main" val="1706009396"/>
                </p:ext>
              </p:extLst>
            </p:nvPr>
          </p:nvGraphicFramePr>
          <p:xfrm>
            <a:off x="7087517" y="4339145"/>
            <a:ext cx="1778206" cy="177899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4" name="文本框 3"/>
            <p:cNvSpPr txBox="1"/>
            <p:nvPr/>
          </p:nvSpPr>
          <p:spPr>
            <a:xfrm>
              <a:off x="7525214" y="4168286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/>
                <a:t>训练数据</a:t>
              </a:r>
              <a:endParaRPr kumimoji="1" lang="zh-CN" altLang="en-US" sz="1400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070588" y="4168286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dirty="0"/>
                <a:t>测试数据</a:t>
              </a:r>
              <a:endParaRPr kumimoji="1" lang="zh-CN" altLang="en-US" sz="1400" dirty="0"/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7128598" y="1747325"/>
            <a:ext cx="4906007" cy="1960136"/>
            <a:chOff x="7087517" y="1772836"/>
            <a:chExt cx="4906007" cy="1960136"/>
          </a:xfrm>
        </p:grpSpPr>
        <p:graphicFrame>
          <p:nvGraphicFramePr>
            <p:cNvPr id="22" name="图表 21"/>
            <p:cNvGraphicFramePr/>
            <p:nvPr>
              <p:extLst>
                <p:ext uri="{D42A27DB-BD31-4B8C-83A1-F6EECF244321}">
                  <p14:modId xmlns:p14="http://schemas.microsoft.com/office/powerpoint/2010/main" val="80506393"/>
                </p:ext>
              </p:extLst>
            </p:nvPr>
          </p:nvGraphicFramePr>
          <p:xfrm>
            <a:off x="8607343" y="1956132"/>
            <a:ext cx="3386181" cy="17768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aphicFrame>
          <p:nvGraphicFramePr>
            <p:cNvPr id="23" name="图表 22"/>
            <p:cNvGraphicFramePr/>
            <p:nvPr>
              <p:extLst>
                <p:ext uri="{D42A27DB-BD31-4B8C-83A1-F6EECF244321}">
                  <p14:modId xmlns:p14="http://schemas.microsoft.com/office/powerpoint/2010/main" val="1462852689"/>
                </p:ext>
              </p:extLst>
            </p:nvPr>
          </p:nvGraphicFramePr>
          <p:xfrm>
            <a:off x="7087517" y="1942899"/>
            <a:ext cx="1778206" cy="177899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24" name="文本框 23"/>
            <p:cNvSpPr txBox="1"/>
            <p:nvPr/>
          </p:nvSpPr>
          <p:spPr>
            <a:xfrm>
              <a:off x="7525214" y="1783469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dirty="0" smtClean="0"/>
                <a:t>训练数据</a:t>
              </a:r>
              <a:endParaRPr kumimoji="1" lang="zh-CN" altLang="en-US" sz="1400" dirty="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9082610" y="1772836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dirty="0" smtClean="0"/>
                <a:t>测试数据</a:t>
              </a:r>
              <a:endParaRPr kumimoji="1" lang="zh-CN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62361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5" y="337014"/>
            <a:ext cx="9671251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基于多通道模型引入上下文的情感识别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方法</a:t>
            </a:r>
            <a:endParaRPr lang="zh-CN" altLang="en-US" sz="2600" dirty="0"/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8489247" y="3730715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995988" y="4518015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721462" y="3656287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8424601" y="4113487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795890" y="4197175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939384" y="3799066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9257122" y="4090243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99029" y="4657180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9251141" y="3211176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602930" y="3296669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736993" y="3579738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866194" y="3300613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9938980" y="3799332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0112702" y="3470466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0121100" y="3819906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9791766" y="3013599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10211312" y="3186243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330624" y="3654166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8903669" y="4461460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9553694" y="4549439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9854712" y="5146251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10476141" y="4635619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0152856" y="4260146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9467058" y="4970397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9106953" y="4873114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9680587" y="4224757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0304849" y="5135330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1217596" y="4198414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10945958" y="4949333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0792673" y="4296342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7703363" y="37990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0078428" y="4670264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8275745" y="299545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7995988" y="35588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7855763" y="39514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364278" y="33347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8829241" y="304057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8201317" y="485959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9178745" y="277767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8008163" y="41038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9166237" y="35848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9357909" y="370775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9739970" y="26893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0121100" y="27927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8532372" y="271832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7866716" y="294160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8804820" y="2680969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9519782" y="20861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10644148" y="392061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0683458" y="35448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10520975" y="28520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10436482" y="255146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10973907" y="305986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10923192" y="35766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11224407" y="3375041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10745519" y="330680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1219443" y="36012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9273196" y="2404397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任意形状 69"/>
          <p:cNvSpPr/>
          <p:nvPr/>
        </p:nvSpPr>
        <p:spPr>
          <a:xfrm>
            <a:off x="7715708" y="2893971"/>
            <a:ext cx="4034332" cy="2254101"/>
          </a:xfrm>
          <a:custGeom>
            <a:avLst/>
            <a:gdLst>
              <a:gd name="connsiteX0" fmla="*/ 641908 w 4034332"/>
              <a:gd name="connsiteY0" fmla="*/ 2254101 h 2254101"/>
              <a:gd name="connsiteX1" fmla="*/ 815644 w 4034332"/>
              <a:gd name="connsiteY1" fmla="*/ 2080365 h 2254101"/>
              <a:gd name="connsiteX2" fmla="*/ 605332 w 4034332"/>
              <a:gd name="connsiteY2" fmla="*/ 1851765 h 2254101"/>
              <a:gd name="connsiteX3" fmla="*/ 175564 w 4034332"/>
              <a:gd name="connsiteY3" fmla="*/ 1888341 h 2254101"/>
              <a:gd name="connsiteX4" fmla="*/ 20116 w 4034332"/>
              <a:gd name="connsiteY4" fmla="*/ 1568301 h 2254101"/>
              <a:gd name="connsiteX5" fmla="*/ 596188 w 4034332"/>
              <a:gd name="connsiteY5" fmla="*/ 1376277 h 2254101"/>
              <a:gd name="connsiteX6" fmla="*/ 468172 w 4034332"/>
              <a:gd name="connsiteY6" fmla="*/ 845925 h 2254101"/>
              <a:gd name="connsiteX7" fmla="*/ 1181404 w 4034332"/>
              <a:gd name="connsiteY7" fmla="*/ 608181 h 2254101"/>
              <a:gd name="connsiteX8" fmla="*/ 1519732 w 4034332"/>
              <a:gd name="connsiteY8" fmla="*/ 983085 h 2254101"/>
              <a:gd name="connsiteX9" fmla="*/ 1931212 w 4034332"/>
              <a:gd name="connsiteY9" fmla="*/ 1019661 h 2254101"/>
              <a:gd name="connsiteX10" fmla="*/ 1666036 w 4034332"/>
              <a:gd name="connsiteY10" fmla="*/ 644757 h 2254101"/>
              <a:gd name="connsiteX11" fmla="*/ 1327708 w 4034332"/>
              <a:gd name="connsiteY11" fmla="*/ 333861 h 2254101"/>
              <a:gd name="connsiteX12" fmla="*/ 2132380 w 4034332"/>
              <a:gd name="connsiteY12" fmla="*/ 4677 h 2254101"/>
              <a:gd name="connsiteX13" fmla="*/ 2406700 w 4034332"/>
              <a:gd name="connsiteY13" fmla="*/ 141837 h 2254101"/>
              <a:gd name="connsiteX14" fmla="*/ 2754172 w 4034332"/>
              <a:gd name="connsiteY14" fmla="*/ 169269 h 2254101"/>
              <a:gd name="connsiteX15" fmla="*/ 2845612 w 4034332"/>
              <a:gd name="connsiteY15" fmla="*/ 599037 h 2254101"/>
              <a:gd name="connsiteX16" fmla="*/ 2900476 w 4034332"/>
              <a:gd name="connsiteY16" fmla="*/ 873357 h 2254101"/>
              <a:gd name="connsiteX17" fmla="*/ 2745028 w 4034332"/>
              <a:gd name="connsiteY17" fmla="*/ 1065381 h 2254101"/>
              <a:gd name="connsiteX18" fmla="*/ 3037636 w 4034332"/>
              <a:gd name="connsiteY18" fmla="*/ 1312269 h 2254101"/>
              <a:gd name="connsiteX19" fmla="*/ 4034332 w 4034332"/>
              <a:gd name="connsiteY19" fmla="*/ 791061 h 225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034332" h="2254101">
                <a:moveTo>
                  <a:pt x="641908" y="2254101"/>
                </a:moveTo>
                <a:cubicBezTo>
                  <a:pt x="731824" y="2200761"/>
                  <a:pt x="821740" y="2147421"/>
                  <a:pt x="815644" y="2080365"/>
                </a:cubicBezTo>
                <a:cubicBezTo>
                  <a:pt x="809548" y="2013309"/>
                  <a:pt x="712012" y="1883769"/>
                  <a:pt x="605332" y="1851765"/>
                </a:cubicBezTo>
                <a:cubicBezTo>
                  <a:pt x="498652" y="1819761"/>
                  <a:pt x="273100" y="1935585"/>
                  <a:pt x="175564" y="1888341"/>
                </a:cubicBezTo>
                <a:cubicBezTo>
                  <a:pt x="78028" y="1841097"/>
                  <a:pt x="-49988" y="1653645"/>
                  <a:pt x="20116" y="1568301"/>
                </a:cubicBezTo>
                <a:cubicBezTo>
                  <a:pt x="90220" y="1482957"/>
                  <a:pt x="521512" y="1496673"/>
                  <a:pt x="596188" y="1376277"/>
                </a:cubicBezTo>
                <a:cubicBezTo>
                  <a:pt x="670864" y="1255881"/>
                  <a:pt x="370636" y="973941"/>
                  <a:pt x="468172" y="845925"/>
                </a:cubicBezTo>
                <a:cubicBezTo>
                  <a:pt x="565708" y="717909"/>
                  <a:pt x="1006144" y="585321"/>
                  <a:pt x="1181404" y="608181"/>
                </a:cubicBezTo>
                <a:cubicBezTo>
                  <a:pt x="1356664" y="631041"/>
                  <a:pt x="1394764" y="914505"/>
                  <a:pt x="1519732" y="983085"/>
                </a:cubicBezTo>
                <a:cubicBezTo>
                  <a:pt x="1644700" y="1051665"/>
                  <a:pt x="1906828" y="1076049"/>
                  <a:pt x="1931212" y="1019661"/>
                </a:cubicBezTo>
                <a:cubicBezTo>
                  <a:pt x="1955596" y="963273"/>
                  <a:pt x="1766620" y="759057"/>
                  <a:pt x="1666036" y="644757"/>
                </a:cubicBezTo>
                <a:cubicBezTo>
                  <a:pt x="1565452" y="530457"/>
                  <a:pt x="1249984" y="440541"/>
                  <a:pt x="1327708" y="333861"/>
                </a:cubicBezTo>
                <a:cubicBezTo>
                  <a:pt x="1405432" y="227181"/>
                  <a:pt x="1952548" y="36681"/>
                  <a:pt x="2132380" y="4677"/>
                </a:cubicBezTo>
                <a:cubicBezTo>
                  <a:pt x="2312212" y="-27327"/>
                  <a:pt x="2303068" y="114405"/>
                  <a:pt x="2406700" y="141837"/>
                </a:cubicBezTo>
                <a:cubicBezTo>
                  <a:pt x="2510332" y="169269"/>
                  <a:pt x="2681020" y="93069"/>
                  <a:pt x="2754172" y="169269"/>
                </a:cubicBezTo>
                <a:cubicBezTo>
                  <a:pt x="2827324" y="245469"/>
                  <a:pt x="2821228" y="481689"/>
                  <a:pt x="2845612" y="599037"/>
                </a:cubicBezTo>
                <a:cubicBezTo>
                  <a:pt x="2869996" y="716385"/>
                  <a:pt x="2917240" y="795633"/>
                  <a:pt x="2900476" y="873357"/>
                </a:cubicBezTo>
                <a:cubicBezTo>
                  <a:pt x="2883712" y="951081"/>
                  <a:pt x="2722168" y="992229"/>
                  <a:pt x="2745028" y="1065381"/>
                </a:cubicBezTo>
                <a:cubicBezTo>
                  <a:pt x="2767888" y="1138533"/>
                  <a:pt x="2822752" y="1357989"/>
                  <a:pt x="3037636" y="1312269"/>
                </a:cubicBezTo>
                <a:cubicBezTo>
                  <a:pt x="3252520" y="1266549"/>
                  <a:pt x="4011472" y="914505"/>
                  <a:pt x="4034332" y="79106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6" name="内容占位符 2"/>
              <p:cNvSpPr txBox="1">
                <a:spLocks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【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子任务一</a:t>
                </a:r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】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面向微博的 </a:t>
                </a:r>
                <a:r>
                  <a:rPr kumimoji="1" lang="zh-CN" altLang="en-US" sz="16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 </a:t>
                </a:r>
                <a:r>
                  <a:rPr kumimoji="1" lang="en-US" altLang="zh-CN" sz="16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</a:t>
                </a:r>
                <a:r>
                  <a:rPr kumimoji="1" lang="zh-CN" altLang="en-US" sz="16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带有反讽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二分类</a:t>
                </a:r>
                <a:endParaRPr kumimoji="1" lang="en-US" altLang="zh-CN" sz="1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由</a:t>
                </a:r>
                <a14:m>
                  <m:oMath xmlns:m="http://schemas.openxmlformats.org/officeDocument/2006/math">
                    <m:r>
                      <a:rPr kumimoji="1" lang="en-US" altLang="zh-CN" sz="1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𝑁</m:t>
                    </m:r>
                  </m:oMath>
                </a14:m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个分类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器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进行投票</a:t>
                </a:r>
                <a:endParaRPr kumimoji="1" lang="en-US" altLang="zh-CN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286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矩形 88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文本框 89"/>
          <p:cNvSpPr txBox="1"/>
          <p:nvPr/>
        </p:nvSpPr>
        <p:spPr>
          <a:xfrm>
            <a:off x="3774488" y="3584914"/>
            <a:ext cx="538704" cy="304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微博</a:t>
            </a:r>
            <a:endParaRPr kumimoji="1" lang="zh-CN" altLang="en-US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3" name="圆角矩形 92"/>
          <p:cNvSpPr/>
          <p:nvPr/>
        </p:nvSpPr>
        <p:spPr>
          <a:xfrm>
            <a:off x="3028856" y="4077479"/>
            <a:ext cx="2034978" cy="4156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二分类</a:t>
            </a:r>
            <a:r>
              <a:rPr lang="zh-CN" altLang="en-US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反讽识别</a:t>
            </a:r>
            <a:endParaRPr kumimoji="1" lang="zh-CN" altLang="en-US" sz="1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6" name="椭圆 95"/>
          <p:cNvSpPr/>
          <p:nvPr/>
        </p:nvSpPr>
        <p:spPr>
          <a:xfrm>
            <a:off x="2401918" y="4927496"/>
            <a:ext cx="1285598" cy="4544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</a:t>
            </a:r>
          </a:p>
        </p:txBody>
      </p:sp>
      <p:sp>
        <p:nvSpPr>
          <p:cNvPr id="97" name="椭圆 96"/>
          <p:cNvSpPr/>
          <p:nvPr/>
        </p:nvSpPr>
        <p:spPr>
          <a:xfrm>
            <a:off x="4444296" y="4927496"/>
            <a:ext cx="1285598" cy="4544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带有反讽</a:t>
            </a:r>
            <a:endParaRPr kumimoji="1" lang="zh-CN" altLang="en-US" sz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98" name="直线箭头连接符 97"/>
          <p:cNvCxnSpPr>
            <a:stCxn id="99" idx="2"/>
            <a:endCxn id="100" idx="0"/>
          </p:cNvCxnSpPr>
          <p:nvPr/>
        </p:nvCxnSpPr>
        <p:spPr>
          <a:xfrm>
            <a:off x="4043840" y="3889841"/>
            <a:ext cx="2505" cy="187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线箭头连接符 98"/>
          <p:cNvCxnSpPr>
            <a:stCxn id="100" idx="2"/>
          </p:cNvCxnSpPr>
          <p:nvPr/>
        </p:nvCxnSpPr>
        <p:spPr>
          <a:xfrm flipH="1">
            <a:off x="3044717" y="4493110"/>
            <a:ext cx="1001628" cy="434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线箭头连接符 99"/>
          <p:cNvCxnSpPr>
            <a:stCxn id="100" idx="2"/>
          </p:cNvCxnSpPr>
          <p:nvPr/>
        </p:nvCxnSpPr>
        <p:spPr>
          <a:xfrm>
            <a:off x="4046345" y="4493110"/>
            <a:ext cx="1040750" cy="434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229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10435688" cy="682623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多</a:t>
            </a:r>
            <a:r>
              <a:rPr lang="zh-CN" altLang="en-US" sz="2600" dirty="0"/>
              <a:t>分类器分层识别算法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内容占位符 2"/>
          <p:cNvSpPr txBox="1">
            <a:spLocks/>
          </p:cNvSpPr>
          <p:nvPr/>
        </p:nvSpPr>
        <p:spPr>
          <a:xfrm>
            <a:off x="730278" y="1131320"/>
            <a:ext cx="10196223" cy="4893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buBlip>
                <a:blip r:embed="rId3"/>
              </a:buBlip>
            </a:pP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【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子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任务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二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】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面向微博的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 </a:t>
            </a:r>
            <a:r>
              <a:rPr kumimoji="1" lang="en-US" altLang="zh-CN" sz="1600" i="1" dirty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sz="16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基于相反语义的反讽</a:t>
            </a:r>
            <a:r>
              <a:rPr kumimoji="1" lang="zh-CN" altLang="en-US" sz="1600" i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600" i="1" dirty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sz="16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情景反讽</a:t>
            </a:r>
            <a:r>
              <a:rPr kumimoji="1" lang="zh-CN" altLang="en-US" sz="1600" i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600" i="1" dirty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sz="16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其他反</a:t>
            </a:r>
            <a:r>
              <a:rPr kumimoji="1" lang="zh-CN" altLang="en-US" sz="1600" i="1" dirty="0" smtClean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讽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四分类</a:t>
            </a:r>
            <a:endParaRPr kumimoji="1"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30000"/>
              </a:lnSpc>
              <a:buFont typeface="+mj-lt"/>
              <a:buAutoNum type="arabicPeriod"/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原本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反讽四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分类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问题</a:t>
            </a:r>
            <a:endParaRPr kumimoji="1" lang="zh-CN" altLang="en-US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30000"/>
              </a:lnSpc>
              <a:buFont typeface="+mj-lt"/>
              <a:buAutoNum type="arabicPeriod"/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面向 </a:t>
            </a:r>
            <a:r>
              <a:rPr kumimoji="1"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</a:t>
            </a:r>
            <a:r>
              <a:rPr kumimoji="1" lang="zh-TW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、</a:t>
            </a:r>
            <a:r>
              <a:rPr kumimoji="1"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基于相反语义的反讽</a:t>
            </a:r>
            <a:r>
              <a:rPr kumimoji="1" lang="zh-TW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二分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类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30000"/>
              </a:lnSpc>
              <a:buFont typeface="+mj-lt"/>
              <a:buAutoNum type="arabicPeriod"/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面向 </a:t>
            </a:r>
            <a:r>
              <a:rPr kumimoji="1"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</a:t>
            </a:r>
            <a:r>
              <a:rPr kumimoji="1" lang="zh-TW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、</a:t>
            </a:r>
            <a:r>
              <a:rPr kumimoji="1"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情景反讽</a:t>
            </a:r>
            <a:r>
              <a:rPr kumimoji="1" lang="zh-TW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二分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类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30000"/>
              </a:lnSpc>
              <a:buFont typeface="+mj-lt"/>
              <a:buAutoNum type="arabicPeriod"/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面向 </a:t>
            </a:r>
            <a:r>
              <a:rPr kumimoji="1"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</a:t>
            </a:r>
            <a:r>
              <a:rPr kumimoji="1" lang="zh-TW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、</a:t>
            </a:r>
            <a:r>
              <a:rPr kumimoji="1"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其他反讽</a:t>
            </a:r>
            <a:r>
              <a:rPr kumimoji="1" lang="zh-TW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二分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类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8489247" y="373071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995988" y="451801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721462" y="3656287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8424601" y="4113487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795890" y="419717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939384" y="3799066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9257122" y="4090243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99029" y="4657180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9251141" y="321117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602930" y="3296669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736993" y="3579738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866194" y="3300613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9938980" y="3799332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0112702" y="347046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0121100" y="381990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9791766" y="3013599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10211312" y="3186243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330624" y="365416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8903669" y="4461460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9553694" y="4549439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9854712" y="5146251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10476141" y="4635619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0152856" y="4260146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9467058" y="4970397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9106953" y="487311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9680587" y="4224757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0304849" y="5135330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1217596" y="419841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10945958" y="4949333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0792673" y="4296342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7703363" y="37990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0078428" y="467026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8275745" y="299545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7995988" y="35588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7855763" y="39514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364278" y="33347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8829241" y="304057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8201317" y="485959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9178745" y="277767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8008163" y="41038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9166237" y="35848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9357909" y="370775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9739970" y="26893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0121100" y="27927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8532372" y="271832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7866716" y="294160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8804820" y="2680969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9519782" y="20861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10644148" y="392061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0683458" y="35448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10520975" y="28520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10436482" y="255146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10973907" y="305986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10923192" y="35766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11224407" y="3375041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10745519" y="330680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1219443" y="36012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9273196" y="2404397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82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5" y="337014"/>
            <a:ext cx="9921751" cy="682623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多</a:t>
            </a:r>
            <a:r>
              <a:rPr lang="zh-CN" altLang="en-US" sz="2600" dirty="0"/>
              <a:t>分类器分层识别算法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内容占位符 2"/>
              <p:cNvSpPr txBox="1">
                <a:spLocks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【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子任务二</a:t>
                </a:r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】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面向微博的</a:t>
                </a:r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 </a:t>
                </a:r>
                <a:r>
                  <a:rPr kumimoji="1" lang="en-US" altLang="zh-CN" sz="16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6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  <a:r>
                  <a:rPr kumimoji="1" lang="zh-CN" altLang="en-US" sz="16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6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6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  <a:r>
                  <a:rPr kumimoji="1" lang="zh-CN" altLang="en-US" sz="16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6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6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四分类</a:t>
                </a:r>
                <a:endParaRPr kumimoji="1" lang="en-US" altLang="zh-CN" sz="1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30000"/>
                  </a:lnSpc>
                  <a:buFont typeface="+mj-lt"/>
                  <a:buAutoNum type="arabicPeriod"/>
                </a:pP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原本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的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反讽四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分类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问题</a:t>
                </a:r>
                <a:endParaRPr kumimoji="1"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2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2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TW" sz="12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2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12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个分类</a:t>
                </a: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器进行多数投票，得出预测标签</a:t>
                </a:r>
                <a14:m>
                  <m:oMath xmlns:m="http://schemas.openxmlformats.org/officeDocument/2006/math">
                    <m:r>
                      <a:rPr kumimoji="1" lang="en-US" altLang="zh-CN" sz="120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𝐿𝑎𝑏𝑒</m:t>
                    </m:r>
                    <m:sSubSup>
                      <m:sSubSupPr>
                        <m:ctrlPr>
                          <a:rPr kumimoji="1" lang="en-US" altLang="zh-CN" sz="12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SupPr>
                      <m:e>
                        <m:r>
                          <a:rPr kumimoji="1" lang="en-US" altLang="zh-CN" sz="120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</m:e>
                      <m:sub>
                        <m:r>
                          <a:rPr kumimoji="1" lang="en-US" altLang="zh-CN" sz="12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𝑀𝑉</m:t>
                        </m:r>
                      </m:sub>
                      <m:sup>
                        <m:r>
                          <a:rPr kumimoji="1" lang="en-US" altLang="zh-CN" sz="12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</m:sup>
                    </m:sSubSup>
                  </m:oMath>
                </a14:m>
                <a:endParaRPr kumimoji="1" lang="zh-CN" altLang="en-US" sz="12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30000"/>
                  </a:lnSpc>
                  <a:buFont typeface="+mj-lt"/>
                  <a:buAutoNum type="arabicPeriod"/>
                </a:pP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面向 </a:t>
                </a:r>
                <a:r>
                  <a:rPr kumimoji="1" lang="zh-CN" altLang="en-US" sz="14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zh-TW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、</a:t>
                </a:r>
                <a:r>
                  <a:rPr kumimoji="1" lang="zh-CN" altLang="en-US" sz="14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  <a:r>
                  <a:rPr kumimoji="1" lang="zh-TW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二分类</a:t>
                </a:r>
                <a:endParaRPr kumimoji="1"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30000"/>
                  </a:lnSpc>
                  <a:buFont typeface="+mj-lt"/>
                  <a:buAutoNum type="arabicPeriod"/>
                </a:pP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面向 </a:t>
                </a:r>
                <a:r>
                  <a:rPr kumimoji="1" lang="zh-CN" altLang="en-US" sz="14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zh-TW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、</a:t>
                </a:r>
                <a:r>
                  <a:rPr kumimoji="1" lang="zh-CN" altLang="en-US" sz="14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  <a:r>
                  <a:rPr kumimoji="1" lang="zh-TW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二分类</a:t>
                </a:r>
                <a:endParaRPr kumimoji="1"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30000"/>
                  </a:lnSpc>
                  <a:buFont typeface="+mj-lt"/>
                  <a:buAutoNum type="arabicPeriod"/>
                </a:pP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面向 </a:t>
                </a:r>
                <a:r>
                  <a:rPr kumimoji="1" lang="zh-CN" altLang="en-US" sz="14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zh-TW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、</a:t>
                </a:r>
                <a:r>
                  <a:rPr kumimoji="1" lang="zh-CN" altLang="en-US" sz="14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  <a:r>
                  <a:rPr kumimoji="1" lang="zh-TW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二分类</a:t>
                </a:r>
                <a:endParaRPr kumimoji="1" lang="en-US" altLang="zh-CN" sz="900" dirty="0" smtClean="0">
                  <a:solidFill>
                    <a:schemeClr val="bg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2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4343601" y="3589388"/>
            <a:ext cx="538704" cy="304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微博</a:t>
            </a:r>
            <a:endParaRPr kumimoji="1" lang="zh-CN" altLang="en-US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597969" y="4081953"/>
            <a:ext cx="2034978" cy="4156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四分类反讽识别</a:t>
            </a:r>
            <a:endParaRPr kumimoji="1" lang="zh-CN" altLang="en-US" sz="1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894591" y="4806036"/>
            <a:ext cx="6556595" cy="720000"/>
            <a:chOff x="428996" y="4794900"/>
            <a:chExt cx="6556595" cy="851558"/>
          </a:xfrm>
        </p:grpSpPr>
        <p:sp>
          <p:nvSpPr>
            <p:cNvPr id="10" name="椭圆 9"/>
            <p:cNvSpPr/>
            <p:nvPr/>
          </p:nvSpPr>
          <p:spPr>
            <a:xfrm>
              <a:off x="1479772" y="4943845"/>
              <a:ext cx="1285598" cy="5374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没有反讽</a:t>
              </a:r>
            </a:p>
          </p:txBody>
        </p:sp>
        <p:sp>
          <p:nvSpPr>
            <p:cNvPr id="13" name="椭圆 12"/>
            <p:cNvSpPr/>
            <p:nvPr/>
          </p:nvSpPr>
          <p:spPr>
            <a:xfrm>
              <a:off x="2861760" y="4943845"/>
              <a:ext cx="1285598" cy="5374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基于相反语义的反讽</a:t>
              </a: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428996" y="4794900"/>
              <a:ext cx="6556595" cy="851558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60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endPara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28997" y="5053359"/>
              <a:ext cx="999270" cy="30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Microsoft YaHei" charset="-122"/>
                  <a:ea typeface="Microsoft YaHei" charset="-122"/>
                  <a:cs typeface="Microsoft YaHei" charset="-122"/>
                </a:rPr>
                <a:t>中间</a:t>
              </a:r>
              <a:r>
                <a:rPr lang="zh-CN" altLang="en-US" sz="1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结果 </a:t>
              </a:r>
              <a:r>
                <a:rPr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I</a:t>
              </a:r>
              <a:endPara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4243748" y="4959533"/>
              <a:ext cx="1285598" cy="5374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情景反讽</a:t>
              </a:r>
            </a:p>
          </p:txBody>
        </p:sp>
        <p:sp>
          <p:nvSpPr>
            <p:cNvPr id="17" name="椭圆 16"/>
            <p:cNvSpPr/>
            <p:nvPr/>
          </p:nvSpPr>
          <p:spPr>
            <a:xfrm>
              <a:off x="5598940" y="4943751"/>
              <a:ext cx="1285598" cy="5374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其他反讽</a:t>
              </a:r>
            </a:p>
          </p:txBody>
        </p:sp>
      </p:grpSp>
      <p:cxnSp>
        <p:nvCxnSpPr>
          <p:cNvPr id="18" name="直线箭头连接符 17"/>
          <p:cNvCxnSpPr>
            <a:stCxn id="7" idx="2"/>
            <a:endCxn id="8" idx="0"/>
          </p:cNvCxnSpPr>
          <p:nvPr/>
        </p:nvCxnSpPr>
        <p:spPr>
          <a:xfrm>
            <a:off x="4612953" y="3894315"/>
            <a:ext cx="2505" cy="187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箭头连接符 4"/>
          <p:cNvCxnSpPr>
            <a:stCxn id="8" idx="2"/>
            <a:endCxn id="10" idx="0"/>
          </p:cNvCxnSpPr>
          <p:nvPr/>
        </p:nvCxnSpPr>
        <p:spPr>
          <a:xfrm flipH="1">
            <a:off x="2588166" y="4497584"/>
            <a:ext cx="2027292" cy="434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>
            <a:stCxn id="8" idx="2"/>
            <a:endCxn id="13" idx="0"/>
          </p:cNvCxnSpPr>
          <p:nvPr/>
        </p:nvCxnSpPr>
        <p:spPr>
          <a:xfrm flipH="1">
            <a:off x="3970154" y="4497584"/>
            <a:ext cx="645304" cy="434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>
            <a:stCxn id="8" idx="2"/>
            <a:endCxn id="16" idx="0"/>
          </p:cNvCxnSpPr>
          <p:nvPr/>
        </p:nvCxnSpPr>
        <p:spPr>
          <a:xfrm>
            <a:off x="4615458" y="4497584"/>
            <a:ext cx="736684" cy="447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>
            <a:stCxn id="8" idx="2"/>
            <a:endCxn id="17" idx="0"/>
          </p:cNvCxnSpPr>
          <p:nvPr/>
        </p:nvCxnSpPr>
        <p:spPr>
          <a:xfrm>
            <a:off x="4615458" y="4497584"/>
            <a:ext cx="2091876" cy="434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8489247" y="373071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7995988" y="451801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8721462" y="3656287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424601" y="4113487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8795890" y="419717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8939384" y="3799066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9257122" y="4090243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8499029" y="4657180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9251141" y="321117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602930" y="3296669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36993" y="3579738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9866194" y="3300613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9938980" y="3799332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112702" y="347046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0121100" y="381990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9791766" y="3013599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0211312" y="3186243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10330624" y="365416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8903669" y="4461460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9553694" y="4549439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9854712" y="5146251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0476141" y="4635619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10152856" y="4260146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9467058" y="4970397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9106953" y="487311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9680587" y="4224757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10304849" y="5135330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11217596" y="419841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945958" y="4949333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792673" y="4296342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7703363" y="37990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0078428" y="467026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8275745" y="299545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7995988" y="35588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7855763" y="39514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8364278" y="33347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8829241" y="304057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8201317" y="485959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9178745" y="277767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8008163" y="41038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9166237" y="35848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9357909" y="370775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9739970" y="26893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椭圆 82"/>
          <p:cNvSpPr/>
          <p:nvPr/>
        </p:nvSpPr>
        <p:spPr>
          <a:xfrm>
            <a:off x="10121100" y="27927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8532372" y="271832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7866716" y="294160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8804820" y="2680969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9519782" y="20861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10644148" y="392061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10683458" y="35448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椭圆 89"/>
          <p:cNvSpPr/>
          <p:nvPr/>
        </p:nvSpPr>
        <p:spPr>
          <a:xfrm>
            <a:off x="10520975" y="28520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椭圆 90"/>
          <p:cNvSpPr/>
          <p:nvPr/>
        </p:nvSpPr>
        <p:spPr>
          <a:xfrm>
            <a:off x="10436482" y="255146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椭圆 91"/>
          <p:cNvSpPr/>
          <p:nvPr/>
        </p:nvSpPr>
        <p:spPr>
          <a:xfrm>
            <a:off x="10973907" y="305986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10923192" y="35766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11224407" y="3375041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10745519" y="330680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11219443" y="36012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椭圆 96"/>
          <p:cNvSpPr/>
          <p:nvPr/>
        </p:nvSpPr>
        <p:spPr>
          <a:xfrm>
            <a:off x="9273196" y="2404397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9" name="任意形状 98"/>
          <p:cNvSpPr/>
          <p:nvPr/>
        </p:nvSpPr>
        <p:spPr>
          <a:xfrm>
            <a:off x="7814930" y="3478985"/>
            <a:ext cx="3710763" cy="969999"/>
          </a:xfrm>
          <a:custGeom>
            <a:avLst/>
            <a:gdLst>
              <a:gd name="connsiteX0" fmla="*/ 0 w 3710763"/>
              <a:gd name="connsiteY0" fmla="*/ 965424 h 969999"/>
              <a:gd name="connsiteX1" fmla="*/ 404037 w 3710763"/>
              <a:gd name="connsiteY1" fmla="*/ 859099 h 969999"/>
              <a:gd name="connsiteX2" fmla="*/ 489098 w 3710763"/>
              <a:gd name="connsiteY2" fmla="*/ 221145 h 969999"/>
              <a:gd name="connsiteX3" fmla="*/ 1382233 w 3710763"/>
              <a:gd name="connsiteY3" fmla="*/ 8494 h 969999"/>
              <a:gd name="connsiteX4" fmla="*/ 1935126 w 3710763"/>
              <a:gd name="connsiteY4" fmla="*/ 465694 h 969999"/>
              <a:gd name="connsiteX5" fmla="*/ 2732568 w 3710763"/>
              <a:gd name="connsiteY5" fmla="*/ 710243 h 969999"/>
              <a:gd name="connsiteX6" fmla="*/ 3710763 w 3710763"/>
              <a:gd name="connsiteY6" fmla="*/ 486959 h 96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0763" h="969999">
                <a:moveTo>
                  <a:pt x="0" y="965424"/>
                </a:moveTo>
                <a:cubicBezTo>
                  <a:pt x="161260" y="974284"/>
                  <a:pt x="322521" y="983145"/>
                  <a:pt x="404037" y="859099"/>
                </a:cubicBezTo>
                <a:cubicBezTo>
                  <a:pt x="485553" y="735053"/>
                  <a:pt x="326065" y="362912"/>
                  <a:pt x="489098" y="221145"/>
                </a:cubicBezTo>
                <a:cubicBezTo>
                  <a:pt x="652131" y="79377"/>
                  <a:pt x="1141228" y="-32264"/>
                  <a:pt x="1382233" y="8494"/>
                </a:cubicBezTo>
                <a:cubicBezTo>
                  <a:pt x="1623238" y="49252"/>
                  <a:pt x="1710070" y="348736"/>
                  <a:pt x="1935126" y="465694"/>
                </a:cubicBezTo>
                <a:cubicBezTo>
                  <a:pt x="2160182" y="582652"/>
                  <a:pt x="2436629" y="706699"/>
                  <a:pt x="2732568" y="710243"/>
                </a:cubicBezTo>
                <a:cubicBezTo>
                  <a:pt x="3028507" y="713787"/>
                  <a:pt x="3606209" y="607461"/>
                  <a:pt x="3710763" y="48695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1" name="任意形状 100"/>
          <p:cNvSpPr/>
          <p:nvPr/>
        </p:nvSpPr>
        <p:spPr>
          <a:xfrm>
            <a:off x="8778507" y="3912781"/>
            <a:ext cx="897121" cy="1520456"/>
          </a:xfrm>
          <a:custGeom>
            <a:avLst/>
            <a:gdLst>
              <a:gd name="connsiteX0" fmla="*/ 897121 w 897121"/>
              <a:gd name="connsiteY0" fmla="*/ 0 h 1520456"/>
              <a:gd name="connsiteX1" fmla="*/ 620674 w 897121"/>
              <a:gd name="connsiteY1" fmla="*/ 616688 h 1520456"/>
              <a:gd name="connsiteX2" fmla="*/ 354860 w 897121"/>
              <a:gd name="connsiteY2" fmla="*/ 478465 h 1520456"/>
              <a:gd name="connsiteX3" fmla="*/ 131577 w 897121"/>
              <a:gd name="connsiteY3" fmla="*/ 478465 h 1520456"/>
              <a:gd name="connsiteX4" fmla="*/ 14619 w 897121"/>
              <a:gd name="connsiteY4" fmla="*/ 637953 h 1520456"/>
              <a:gd name="connsiteX5" fmla="*/ 14619 w 897121"/>
              <a:gd name="connsiteY5" fmla="*/ 1063256 h 1520456"/>
              <a:gd name="connsiteX6" fmla="*/ 131577 w 897121"/>
              <a:gd name="connsiteY6" fmla="*/ 1520456 h 1520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7121" h="1520456">
                <a:moveTo>
                  <a:pt x="897121" y="0"/>
                </a:moveTo>
                <a:cubicBezTo>
                  <a:pt x="804086" y="268472"/>
                  <a:pt x="711051" y="536944"/>
                  <a:pt x="620674" y="616688"/>
                </a:cubicBezTo>
                <a:cubicBezTo>
                  <a:pt x="530297" y="696432"/>
                  <a:pt x="436376" y="501502"/>
                  <a:pt x="354860" y="478465"/>
                </a:cubicBezTo>
                <a:cubicBezTo>
                  <a:pt x="273344" y="455428"/>
                  <a:pt x="188284" y="451884"/>
                  <a:pt x="131577" y="478465"/>
                </a:cubicBezTo>
                <a:cubicBezTo>
                  <a:pt x="74870" y="505046"/>
                  <a:pt x="34112" y="540488"/>
                  <a:pt x="14619" y="637953"/>
                </a:cubicBezTo>
                <a:cubicBezTo>
                  <a:pt x="-4874" y="735418"/>
                  <a:pt x="-4874" y="916172"/>
                  <a:pt x="14619" y="1063256"/>
                </a:cubicBezTo>
                <a:cubicBezTo>
                  <a:pt x="34112" y="1210340"/>
                  <a:pt x="131577" y="1520456"/>
                  <a:pt x="131577" y="152045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2" name="任意形状 101"/>
          <p:cNvSpPr/>
          <p:nvPr/>
        </p:nvSpPr>
        <p:spPr>
          <a:xfrm>
            <a:off x="8984512" y="2915605"/>
            <a:ext cx="1570578" cy="1262990"/>
          </a:xfrm>
          <a:custGeom>
            <a:avLst/>
            <a:gdLst>
              <a:gd name="connsiteX0" fmla="*/ 0 w 1570578"/>
              <a:gd name="connsiteY0" fmla="*/ 561242 h 1262990"/>
              <a:gd name="connsiteX1" fmla="*/ 297711 w 1570578"/>
              <a:gd name="connsiteY1" fmla="*/ 157204 h 1262990"/>
              <a:gd name="connsiteX2" fmla="*/ 935665 w 1570578"/>
              <a:gd name="connsiteY2" fmla="*/ 8348 h 1262990"/>
              <a:gd name="connsiteX3" fmla="*/ 1520455 w 1570578"/>
              <a:gd name="connsiteY3" fmla="*/ 380488 h 1262990"/>
              <a:gd name="connsiteX4" fmla="*/ 1552353 w 1570578"/>
              <a:gd name="connsiteY4" fmla="*/ 1262990 h 1262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0578" h="1262990">
                <a:moveTo>
                  <a:pt x="0" y="561242"/>
                </a:moveTo>
                <a:cubicBezTo>
                  <a:pt x="70883" y="405297"/>
                  <a:pt x="141767" y="249353"/>
                  <a:pt x="297711" y="157204"/>
                </a:cubicBezTo>
                <a:cubicBezTo>
                  <a:pt x="453655" y="65055"/>
                  <a:pt x="731875" y="-28866"/>
                  <a:pt x="935665" y="8348"/>
                </a:cubicBezTo>
                <a:cubicBezTo>
                  <a:pt x="1139455" y="45562"/>
                  <a:pt x="1417674" y="171381"/>
                  <a:pt x="1520455" y="380488"/>
                </a:cubicBezTo>
                <a:cubicBezTo>
                  <a:pt x="1623236" y="589595"/>
                  <a:pt x="1532860" y="1149576"/>
                  <a:pt x="1552353" y="126299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矩形 97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398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5" y="337014"/>
            <a:ext cx="10180507" cy="682623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多</a:t>
            </a:r>
            <a:r>
              <a:rPr lang="zh-CN" altLang="en-US" sz="2600" dirty="0"/>
              <a:t>分类器分层识别算法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内容占位符 2"/>
              <p:cNvSpPr txBox="1">
                <a:spLocks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【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子任务二</a:t>
                </a:r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】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面向微博的</a:t>
                </a:r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 </a:t>
                </a:r>
                <a:r>
                  <a:rPr kumimoji="1" lang="en-US" altLang="zh-CN" sz="16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6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  <a:r>
                  <a:rPr kumimoji="1" lang="zh-CN" altLang="en-US" sz="16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6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6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  <a:r>
                  <a:rPr kumimoji="1" lang="zh-CN" altLang="en-US" sz="16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6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6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四分类</a:t>
                </a:r>
                <a:endParaRPr kumimoji="1" lang="en-US" altLang="zh-CN" sz="1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30000"/>
                  </a:lnSpc>
                  <a:buFont typeface="+mj-lt"/>
                  <a:buAutoNum type="arabicPeriod"/>
                </a:pP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原本</a:t>
                </a:r>
                <a:r>
                  <a:rPr kumimoji="1" lang="zh-CN" altLang="en-US" sz="14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</a:t>
                </a: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反讽四</a:t>
                </a:r>
                <a:r>
                  <a:rPr kumimoji="1" lang="zh-CN" altLang="en-US" sz="14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分类</a:t>
                </a: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问题</a:t>
                </a:r>
              </a:p>
              <a:p>
                <a:pPr marL="800100" lvl="1" indent="-342900">
                  <a:lnSpc>
                    <a:spcPct val="130000"/>
                  </a:lnSpc>
                  <a:buFont typeface="+mj-lt"/>
                  <a:buAutoNum type="arabicPeriod"/>
                </a:pP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面向 </a:t>
                </a:r>
                <a:r>
                  <a:rPr kumimoji="1" lang="zh-CN" altLang="en-US" sz="14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zh-TW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 、</a:t>
                </a:r>
                <a:r>
                  <a:rPr kumimoji="1" lang="zh-CN" altLang="en-US" sz="14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</a:t>
                </a:r>
                <a:r>
                  <a:rPr kumimoji="1" lang="zh-CN" altLang="en-US" sz="1400" i="1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反讽</a:t>
                </a:r>
                <a:endParaRPr kumimoji="1" lang="en-US" altLang="zh-CN" sz="1400" i="1" dirty="0" smtClean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TW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2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个分类</a:t>
                </a: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器进行多数投票，得出预测标签</a:t>
                </a:r>
                <a14:m>
                  <m:oMath xmlns:m="http://schemas.openxmlformats.org/officeDocument/2006/math">
                    <m:r>
                      <a:rPr kumimoji="1" lang="en-US" altLang="zh-CN" sz="12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𝐿𝑎𝑏𝑒</m:t>
                    </m:r>
                    <m:sSubSup>
                      <m:sSubSupPr>
                        <m:ctrlP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SupPr>
                      <m:e>
                        <m: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</m:e>
                      <m:sub>
                        <m: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𝑀𝑉</m:t>
                        </m:r>
                      </m:sub>
                      <m:sup>
                        <m:r>
                          <a:rPr kumimoji="1" lang="en-US" altLang="zh-CN" sz="12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p>
                    </m:sSubSup>
                  </m:oMath>
                </a14:m>
                <a:endParaRPr kumimoji="1" lang="en-US" altLang="zh-CN" sz="12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2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若超过</a:t>
                </a:r>
                <a14:m>
                  <m:oMath xmlns:m="http://schemas.openxmlformats.org/officeDocument/2006/math">
                    <m:r>
                      <a:rPr kumimoji="1" lang="en-US" altLang="zh-CN" sz="120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𝑡h</m:t>
                    </m:r>
                    <m:sSub>
                      <m:sSubPr>
                        <m:ctrlPr>
                          <a:rPr kumimoji="1" lang="en-US" altLang="zh-CN" sz="120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20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120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sz="12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2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个</a:t>
                </a: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分类器投票给</a:t>
                </a:r>
                <a14:m>
                  <m:oMath xmlns:m="http://schemas.openxmlformats.org/officeDocument/2006/math">
                    <m:r>
                      <a:rPr kumimoji="1" lang="en-US" altLang="zh-CN" sz="12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𝐿𝑎𝑏𝑒</m:t>
                    </m:r>
                    <m:sSubSup>
                      <m:sSubSupPr>
                        <m:ctrlP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SupPr>
                      <m:e>
                        <m: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</m:e>
                      <m:sub>
                        <m: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𝑀𝑉</m:t>
                        </m:r>
                      </m:sub>
                      <m:sup>
                        <m: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1" lang="zh-CN" altLang="en-US" sz="12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则修改预测标签</a:t>
                </a:r>
                <a:endParaRPr kumimoji="1" lang="en-US" altLang="zh-CN" sz="12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30000"/>
                  </a:lnSpc>
                  <a:buFont typeface="+mj-lt"/>
                  <a:buAutoNum type="arabicPeriod"/>
                </a:pP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面向 </a:t>
                </a:r>
                <a:r>
                  <a:rPr kumimoji="1" lang="zh-CN" altLang="en-US" sz="14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zh-TW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、</a:t>
                </a:r>
                <a:r>
                  <a:rPr kumimoji="1" lang="zh-CN" altLang="en-US" sz="14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  <a:r>
                  <a:rPr kumimoji="1" lang="zh-TW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二分类</a:t>
                </a:r>
                <a:endParaRPr kumimoji="1"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30000"/>
                  </a:lnSpc>
                  <a:buFont typeface="+mj-lt"/>
                  <a:buAutoNum type="arabicPeriod"/>
                </a:pP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面向 </a:t>
                </a:r>
                <a:r>
                  <a:rPr kumimoji="1" lang="zh-CN" altLang="en-US" sz="14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zh-TW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、</a:t>
                </a:r>
                <a:r>
                  <a:rPr kumimoji="1" lang="zh-CN" altLang="en-US" sz="14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  <a:r>
                  <a:rPr kumimoji="1" lang="zh-TW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二分类</a:t>
                </a:r>
                <a:endParaRPr kumimoji="1" lang="en-US" altLang="zh-CN" sz="900" dirty="0" smtClean="0">
                  <a:solidFill>
                    <a:schemeClr val="bg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2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椭圆 36"/>
          <p:cNvSpPr/>
          <p:nvPr/>
        </p:nvSpPr>
        <p:spPr>
          <a:xfrm>
            <a:off x="8489247" y="373071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7995988" y="451801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8721462" y="3656287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424601" y="4113487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8795890" y="419717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8939384" y="3799066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9257122" y="4090243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8499029" y="4657180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9251141" y="3211176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602930" y="3296669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36993" y="3579738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9866194" y="3300613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9938980" y="3799332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112702" y="3470466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0121100" y="3819906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9791766" y="3013599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0211312" y="3186243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10330624" y="3654166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8903669" y="4461460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9553694" y="4549439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9854712" y="5146251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0476141" y="4635619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10152856" y="4260146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9467058" y="4970397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9106953" y="4873114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9680587" y="4224757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10304849" y="5135330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11217596" y="4198414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945958" y="4949333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792673" y="4296342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7703363" y="37990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0078428" y="4670264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8275745" y="299545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7995988" y="35588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7855763" y="39514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8364278" y="33347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8829241" y="304057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8201317" y="485959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9178745" y="277767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8008163" y="41038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9166237" y="35848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9357909" y="370775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9739970" y="26893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椭圆 82"/>
          <p:cNvSpPr/>
          <p:nvPr/>
        </p:nvSpPr>
        <p:spPr>
          <a:xfrm>
            <a:off x="10121100" y="27927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8532372" y="271832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7866716" y="294160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8804820" y="2680969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9519782" y="20861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10644148" y="392061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10683458" y="35448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椭圆 89"/>
          <p:cNvSpPr/>
          <p:nvPr/>
        </p:nvSpPr>
        <p:spPr>
          <a:xfrm>
            <a:off x="10520975" y="28520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椭圆 90"/>
          <p:cNvSpPr/>
          <p:nvPr/>
        </p:nvSpPr>
        <p:spPr>
          <a:xfrm>
            <a:off x="10436482" y="255146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椭圆 91"/>
          <p:cNvSpPr/>
          <p:nvPr/>
        </p:nvSpPr>
        <p:spPr>
          <a:xfrm>
            <a:off x="10973907" y="305986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10923192" y="35766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11224407" y="3375041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10745519" y="330680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11219443" y="36012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椭圆 96"/>
          <p:cNvSpPr/>
          <p:nvPr/>
        </p:nvSpPr>
        <p:spPr>
          <a:xfrm>
            <a:off x="9273196" y="2404397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837028" y="3780000"/>
            <a:ext cx="6569521" cy="2228641"/>
            <a:chOff x="837028" y="3661854"/>
            <a:chExt cx="6569521" cy="2228641"/>
          </a:xfrm>
        </p:grpSpPr>
        <p:grpSp>
          <p:nvGrpSpPr>
            <p:cNvPr id="112" name="组 111"/>
            <p:cNvGrpSpPr/>
            <p:nvPr/>
          </p:nvGrpSpPr>
          <p:grpSpPr>
            <a:xfrm>
              <a:off x="849953" y="5170495"/>
              <a:ext cx="6556595" cy="720000"/>
              <a:chOff x="428996" y="4794900"/>
              <a:chExt cx="6556595" cy="851558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</a:p>
            </p:txBody>
          </p:sp>
          <p:sp>
            <p:nvSpPr>
              <p:cNvPr id="14" name="圆角矩形 13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428996" y="5053359"/>
                <a:ext cx="12405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</a:t>
                </a:r>
                <a:r>
                  <a:rPr lang="en-US" altLang="zh-CN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II</a:t>
                </a:r>
                <a:endPara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</a:p>
            </p:txBody>
          </p:sp>
        </p:grpSp>
        <p:grpSp>
          <p:nvGrpSpPr>
            <p:cNvPr id="113" name="组 112"/>
            <p:cNvGrpSpPr/>
            <p:nvPr/>
          </p:nvGrpSpPr>
          <p:grpSpPr>
            <a:xfrm>
              <a:off x="849954" y="3661854"/>
              <a:ext cx="6556595" cy="720000"/>
              <a:chOff x="428996" y="4794900"/>
              <a:chExt cx="6556595" cy="851558"/>
            </a:xfrm>
          </p:grpSpPr>
          <p:sp>
            <p:nvSpPr>
              <p:cNvPr id="114" name="椭圆 113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</a:p>
            </p:txBody>
          </p:sp>
          <p:sp>
            <p:nvSpPr>
              <p:cNvPr id="115" name="椭圆 114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</a:p>
            </p:txBody>
          </p:sp>
          <p:sp>
            <p:nvSpPr>
              <p:cNvPr id="116" name="圆角矩形 115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17" name="文本框 116"/>
              <p:cNvSpPr txBox="1"/>
              <p:nvPr/>
            </p:nvSpPr>
            <p:spPr>
              <a:xfrm>
                <a:off x="428997" y="5053359"/>
                <a:ext cx="999270" cy="304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 </a:t>
                </a:r>
                <a:r>
                  <a:rPr lang="en-US" altLang="zh-CN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I</a:t>
                </a:r>
                <a:endPara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18" name="椭圆 117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</a:p>
            </p:txBody>
          </p:sp>
          <p:sp>
            <p:nvSpPr>
              <p:cNvPr id="119" name="椭圆 118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</a:p>
            </p:txBody>
          </p:sp>
        </p:grpSp>
        <p:sp>
          <p:nvSpPr>
            <p:cNvPr id="125" name="圆角矩形 124"/>
            <p:cNvSpPr/>
            <p:nvPr/>
          </p:nvSpPr>
          <p:spPr>
            <a:xfrm>
              <a:off x="837028" y="4602417"/>
              <a:ext cx="3850866" cy="35689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>
                <a:lnSpc>
                  <a:spcPct val="130000"/>
                </a:lnSpc>
              </a:pPr>
              <a:r>
                <a:rPr kumimoji="1" lang="zh-CN" altLang="en-US" sz="12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面向 </a:t>
              </a:r>
              <a:r>
                <a:rPr kumimoji="1" lang="zh-CN" altLang="en-US" sz="120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没有反讽</a:t>
              </a:r>
              <a:r>
                <a:rPr kumimoji="1" lang="zh-TW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TW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kumimoji="1" lang="zh-CN" altLang="en-US" sz="120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基于相反语义的</a:t>
              </a:r>
              <a:r>
                <a:rPr kumimoji="1" lang="zh-CN" altLang="en-US" sz="1200" i="1" dirty="0" smtClean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反讽</a:t>
              </a:r>
              <a:r>
                <a:rPr kumimoji="1" lang="en-US" altLang="zh-CN" sz="1200" i="1" dirty="0" smtClean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CN" altLang="en-US" sz="12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二分</a:t>
              </a:r>
              <a:r>
                <a:rPr kumimoji="1" lang="zh-CN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类</a:t>
              </a:r>
              <a:endParaRPr kumimoji="1" lang="en-US" altLang="zh-CN" sz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27" name="直线箭头连接符 126"/>
            <p:cNvCxnSpPr>
              <a:stCxn id="118" idx="4"/>
              <a:endCxn id="16" idx="0"/>
            </p:cNvCxnSpPr>
            <p:nvPr/>
          </p:nvCxnSpPr>
          <p:spPr>
            <a:xfrm flipH="1">
              <a:off x="5307504" y="4255507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线箭头连接符 128"/>
            <p:cNvCxnSpPr>
              <a:stCxn id="119" idx="4"/>
              <a:endCxn id="17" idx="0"/>
            </p:cNvCxnSpPr>
            <p:nvPr/>
          </p:nvCxnSpPr>
          <p:spPr>
            <a:xfrm flipH="1">
              <a:off x="6662696" y="4242163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线箭头连接符 130"/>
            <p:cNvCxnSpPr>
              <a:stCxn id="114" idx="4"/>
            </p:cNvCxnSpPr>
            <p:nvPr/>
          </p:nvCxnSpPr>
          <p:spPr>
            <a:xfrm>
              <a:off x="2543529" y="4242242"/>
              <a:ext cx="0" cy="350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线箭头连接符 132"/>
            <p:cNvCxnSpPr>
              <a:stCxn id="115" idx="4"/>
              <a:endCxn id="125" idx="0"/>
            </p:cNvCxnSpPr>
            <p:nvPr/>
          </p:nvCxnSpPr>
          <p:spPr>
            <a:xfrm flipH="1">
              <a:off x="2762461" y="4242242"/>
              <a:ext cx="1163056" cy="3601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线箭头连接符 134"/>
            <p:cNvCxnSpPr>
              <a:endCxn id="10" idx="0"/>
            </p:cNvCxnSpPr>
            <p:nvPr/>
          </p:nvCxnSpPr>
          <p:spPr>
            <a:xfrm>
              <a:off x="2543528" y="4959307"/>
              <a:ext cx="0" cy="337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线箭头连接符 141"/>
            <p:cNvCxnSpPr>
              <a:stCxn id="125" idx="2"/>
              <a:endCxn id="13" idx="0"/>
            </p:cNvCxnSpPr>
            <p:nvPr/>
          </p:nvCxnSpPr>
          <p:spPr>
            <a:xfrm>
              <a:off x="2762461" y="4959307"/>
              <a:ext cx="1163055" cy="337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任意形状 5"/>
          <p:cNvSpPr/>
          <p:nvPr/>
        </p:nvSpPr>
        <p:spPr>
          <a:xfrm>
            <a:off x="7785073" y="3479798"/>
            <a:ext cx="2721383" cy="1640842"/>
          </a:xfrm>
          <a:custGeom>
            <a:avLst/>
            <a:gdLst>
              <a:gd name="connsiteX0" fmla="*/ 965735 w 2721383"/>
              <a:gd name="connsiteY0" fmla="*/ 1613410 h 1640842"/>
              <a:gd name="connsiteX1" fmla="*/ 618263 w 2721383"/>
              <a:gd name="connsiteY1" fmla="*/ 1311658 h 1640842"/>
              <a:gd name="connsiteX2" fmla="*/ 261647 w 2721383"/>
              <a:gd name="connsiteY2" fmla="*/ 1302514 h 1640842"/>
              <a:gd name="connsiteX3" fmla="*/ 5615 w 2721383"/>
              <a:gd name="connsiteY3" fmla="*/ 1156210 h 1640842"/>
              <a:gd name="connsiteX4" fmla="*/ 508535 w 2721383"/>
              <a:gd name="connsiteY4" fmla="*/ 781306 h 1640842"/>
              <a:gd name="connsiteX5" fmla="*/ 508535 w 2721383"/>
              <a:gd name="connsiteY5" fmla="*/ 232666 h 1640842"/>
              <a:gd name="connsiteX6" fmla="*/ 1093751 w 2721383"/>
              <a:gd name="connsiteY6" fmla="*/ 95506 h 1640842"/>
              <a:gd name="connsiteX7" fmla="*/ 2721383 w 2721383"/>
              <a:gd name="connsiteY7" fmla="*/ 1640842 h 164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21383" h="1640842">
                <a:moveTo>
                  <a:pt x="965735" y="1613410"/>
                </a:moveTo>
                <a:cubicBezTo>
                  <a:pt x="850673" y="1488442"/>
                  <a:pt x="735611" y="1363474"/>
                  <a:pt x="618263" y="1311658"/>
                </a:cubicBezTo>
                <a:cubicBezTo>
                  <a:pt x="500915" y="1259842"/>
                  <a:pt x="363755" y="1328422"/>
                  <a:pt x="261647" y="1302514"/>
                </a:cubicBezTo>
                <a:cubicBezTo>
                  <a:pt x="159539" y="1276606"/>
                  <a:pt x="-35533" y="1243078"/>
                  <a:pt x="5615" y="1156210"/>
                </a:cubicBezTo>
                <a:cubicBezTo>
                  <a:pt x="46763" y="1069342"/>
                  <a:pt x="424715" y="935230"/>
                  <a:pt x="508535" y="781306"/>
                </a:cubicBezTo>
                <a:cubicBezTo>
                  <a:pt x="592355" y="627382"/>
                  <a:pt x="410999" y="346966"/>
                  <a:pt x="508535" y="232666"/>
                </a:cubicBezTo>
                <a:cubicBezTo>
                  <a:pt x="606071" y="118366"/>
                  <a:pt x="724943" y="-139190"/>
                  <a:pt x="1093751" y="95506"/>
                </a:cubicBezTo>
                <a:cubicBezTo>
                  <a:pt x="1462559" y="330202"/>
                  <a:pt x="2348003" y="1349758"/>
                  <a:pt x="2721383" y="164084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矩形 97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896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10159242" cy="682623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多</a:t>
            </a:r>
            <a:r>
              <a:rPr lang="zh-CN" altLang="en-US" sz="2600" dirty="0"/>
              <a:t>分类器分层识别算法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内容占位符 2"/>
              <p:cNvSpPr txBox="1">
                <a:spLocks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【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子任务二</a:t>
                </a:r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】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面向微博的</a:t>
                </a:r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 </a:t>
                </a:r>
                <a:r>
                  <a:rPr kumimoji="1" lang="en-US" altLang="zh-CN" sz="16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6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  <a:r>
                  <a:rPr kumimoji="1" lang="zh-CN" altLang="en-US" sz="16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6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6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  <a:r>
                  <a:rPr kumimoji="1" lang="zh-CN" altLang="en-US" sz="16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6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6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四分类</a:t>
                </a:r>
                <a:endParaRPr kumimoji="1" lang="en-US" altLang="zh-CN" sz="1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30000"/>
                  </a:lnSpc>
                  <a:buFont typeface="+mj-lt"/>
                  <a:buAutoNum type="arabicPeriod"/>
                </a:pP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原本</a:t>
                </a: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的反讽四分类问题</a:t>
                </a:r>
              </a:p>
              <a:p>
                <a:pPr marL="800100" lvl="1" indent="-342900">
                  <a:lnSpc>
                    <a:spcPct val="130000"/>
                  </a:lnSpc>
                  <a:buFont typeface="+mj-lt"/>
                  <a:buAutoNum type="arabicPeriod"/>
                </a:pP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面向 </a:t>
                </a:r>
                <a:r>
                  <a:rPr kumimoji="1" lang="zh-CN" altLang="en-US" sz="14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zh-TW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、</a:t>
                </a:r>
                <a:r>
                  <a:rPr kumimoji="1" lang="zh-CN" altLang="en-US" sz="14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  <a:endParaRPr kumimoji="1"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30000"/>
                  </a:lnSpc>
                  <a:buFont typeface="+mj-lt"/>
                  <a:buAutoNum type="arabicPeriod"/>
                </a:pP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面向 </a:t>
                </a:r>
                <a:r>
                  <a:rPr kumimoji="1" lang="zh-CN" altLang="en-US" sz="1400" i="1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zh-TW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、</a:t>
                </a:r>
                <a:r>
                  <a:rPr kumimoji="1" lang="zh-CN" altLang="en-US" sz="1400" i="1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  <a:r>
                  <a:rPr kumimoji="1" lang="zh-TW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二分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类</a:t>
                </a:r>
                <a:endParaRPr kumimoji="1"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20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TW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2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个分类器进行多数投票，得出预测标签</a:t>
                </a:r>
                <a14:m>
                  <m:oMath xmlns:m="http://schemas.openxmlformats.org/officeDocument/2006/math">
                    <m:r>
                      <a:rPr kumimoji="1" lang="en-US" altLang="zh-CN" sz="12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𝐿𝑎𝑏𝑒</m:t>
                    </m:r>
                    <m:sSubSup>
                      <m:sSubSupPr>
                        <m:ctrlP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SupPr>
                      <m:e>
                        <m: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</m:e>
                      <m:sub>
                        <m: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𝑀𝑉</m:t>
                        </m:r>
                      </m:sub>
                      <m:sup>
                        <m:r>
                          <a:rPr kumimoji="1" lang="en-US" altLang="zh-CN" sz="12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3</m:t>
                        </m:r>
                      </m:sup>
                    </m:sSubSup>
                  </m:oMath>
                </a14:m>
                <a:endParaRPr kumimoji="1" lang="en-US" altLang="zh-CN" sz="12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若超过</a:t>
                </a:r>
                <a14:m>
                  <m:oMath xmlns:m="http://schemas.openxmlformats.org/officeDocument/2006/math">
                    <m:r>
                      <a:rPr kumimoji="1" lang="en-US" altLang="zh-CN" sz="12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𝑡h</m:t>
                    </m:r>
                    <m:sSub>
                      <m:sSubPr>
                        <m:ctrlP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12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zh-CN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个</a:t>
                </a: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分类器投票给</a:t>
                </a:r>
                <a14:m>
                  <m:oMath xmlns:m="http://schemas.openxmlformats.org/officeDocument/2006/math">
                    <m:r>
                      <a:rPr kumimoji="1" lang="en-US" altLang="zh-CN" sz="12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𝐿𝑎𝑏𝑒</m:t>
                    </m:r>
                    <m:sSubSup>
                      <m:sSubSupPr>
                        <m:ctrlP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SupPr>
                      <m:e>
                        <m: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</m:e>
                      <m:sub>
                        <m: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𝑀𝑉</m:t>
                        </m:r>
                      </m:sub>
                      <m:sup>
                        <m:r>
                          <a:rPr kumimoji="1" lang="en-US" altLang="zh-CN" sz="12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3</m:t>
                        </m:r>
                      </m:sup>
                    </m:sSubSup>
                  </m:oMath>
                </a14:m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则修改预测</a:t>
                </a:r>
                <a:r>
                  <a:rPr kumimoji="1" lang="zh-CN" altLang="en-US" sz="12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标签</a:t>
                </a:r>
                <a:endParaRPr kumimoji="1"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30000"/>
                  </a:lnSpc>
                  <a:buFont typeface="+mj-lt"/>
                  <a:buAutoNum type="arabicPeriod"/>
                </a:pP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面向 </a:t>
                </a:r>
                <a:r>
                  <a:rPr kumimoji="1" lang="zh-CN" altLang="en-US" sz="14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zh-TW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、</a:t>
                </a:r>
                <a:r>
                  <a:rPr kumimoji="1" lang="zh-CN" altLang="en-US" sz="14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  <a:r>
                  <a:rPr kumimoji="1" lang="zh-TW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二分类</a:t>
                </a:r>
                <a:endParaRPr kumimoji="1" lang="en-US" altLang="zh-CN" sz="900" dirty="0" smtClean="0">
                  <a:solidFill>
                    <a:schemeClr val="bg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2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椭圆 36"/>
          <p:cNvSpPr/>
          <p:nvPr/>
        </p:nvSpPr>
        <p:spPr>
          <a:xfrm>
            <a:off x="8489247" y="3730715"/>
            <a:ext cx="148856" cy="14885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7995988" y="4518015"/>
            <a:ext cx="148856" cy="14885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8721462" y="3656287"/>
            <a:ext cx="148856" cy="14885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424601" y="4113487"/>
            <a:ext cx="148856" cy="14885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8795890" y="4197175"/>
            <a:ext cx="148856" cy="14885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8939384" y="3799066"/>
            <a:ext cx="148856" cy="14885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9257122" y="4090243"/>
            <a:ext cx="148856" cy="14885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8499029" y="4657180"/>
            <a:ext cx="148856" cy="14885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9251141" y="321117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602930" y="3296669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36993" y="3579738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9866194" y="3300613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9938980" y="3799332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112702" y="347046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0121100" y="381990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9791766" y="3013599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0211312" y="3186243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10330624" y="365416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8903669" y="4461460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9553694" y="4549439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9854712" y="5146251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0476141" y="4635619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10152856" y="4260146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9467058" y="4970397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9106953" y="4873114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9680587" y="4224757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10304849" y="5135330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11217596" y="4198414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945958" y="4949333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792673" y="4296342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7703363" y="37990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0078428" y="4670264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8275745" y="299545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7995988" y="35588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7855763" y="39514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8364278" y="33347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8829241" y="304057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8201317" y="485959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9178745" y="277767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8008163" y="41038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9166237" y="35848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9357909" y="370775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9739970" y="26893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椭圆 82"/>
          <p:cNvSpPr/>
          <p:nvPr/>
        </p:nvSpPr>
        <p:spPr>
          <a:xfrm>
            <a:off x="10121100" y="27927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8532372" y="271832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7866716" y="294160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8804820" y="2680969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9519782" y="20861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10644148" y="392061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10683458" y="35448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椭圆 89"/>
          <p:cNvSpPr/>
          <p:nvPr/>
        </p:nvSpPr>
        <p:spPr>
          <a:xfrm>
            <a:off x="10520975" y="28520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椭圆 90"/>
          <p:cNvSpPr/>
          <p:nvPr/>
        </p:nvSpPr>
        <p:spPr>
          <a:xfrm>
            <a:off x="10436482" y="255146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椭圆 91"/>
          <p:cNvSpPr/>
          <p:nvPr/>
        </p:nvSpPr>
        <p:spPr>
          <a:xfrm>
            <a:off x="10973907" y="305986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10923192" y="35766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11224407" y="3375041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10745519" y="330680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11219443" y="36012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椭圆 96"/>
          <p:cNvSpPr/>
          <p:nvPr/>
        </p:nvSpPr>
        <p:spPr>
          <a:xfrm>
            <a:off x="9273196" y="2404397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840007" y="3780000"/>
            <a:ext cx="6566542" cy="2228641"/>
            <a:chOff x="840007" y="3661854"/>
            <a:chExt cx="6566542" cy="2228641"/>
          </a:xfrm>
        </p:grpSpPr>
        <p:grpSp>
          <p:nvGrpSpPr>
            <p:cNvPr id="112" name="组 111"/>
            <p:cNvGrpSpPr/>
            <p:nvPr/>
          </p:nvGrpSpPr>
          <p:grpSpPr>
            <a:xfrm>
              <a:off x="849953" y="5170495"/>
              <a:ext cx="6556595" cy="720000"/>
              <a:chOff x="428996" y="4794900"/>
              <a:chExt cx="6556595" cy="851558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</a:p>
            </p:txBody>
          </p:sp>
          <p:sp>
            <p:nvSpPr>
              <p:cNvPr id="14" name="圆角矩形 13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428996" y="5053358"/>
                <a:ext cx="1240563" cy="364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</a:t>
                </a:r>
                <a:r>
                  <a:rPr lang="en-US" altLang="zh-CN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III</a:t>
                </a:r>
                <a:endPara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</a:p>
            </p:txBody>
          </p:sp>
        </p:grpSp>
        <p:grpSp>
          <p:nvGrpSpPr>
            <p:cNvPr id="113" name="组 112"/>
            <p:cNvGrpSpPr/>
            <p:nvPr/>
          </p:nvGrpSpPr>
          <p:grpSpPr>
            <a:xfrm>
              <a:off x="849954" y="3661854"/>
              <a:ext cx="6556595" cy="720000"/>
              <a:chOff x="428996" y="4794900"/>
              <a:chExt cx="6556595" cy="851558"/>
            </a:xfrm>
          </p:grpSpPr>
          <p:sp>
            <p:nvSpPr>
              <p:cNvPr id="114" name="椭圆 113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</a:p>
            </p:txBody>
          </p:sp>
          <p:sp>
            <p:nvSpPr>
              <p:cNvPr id="115" name="椭圆 114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</a:p>
            </p:txBody>
          </p:sp>
          <p:sp>
            <p:nvSpPr>
              <p:cNvPr id="116" name="圆角矩形 115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17" name="文本框 116"/>
              <p:cNvSpPr txBox="1"/>
              <p:nvPr/>
            </p:nvSpPr>
            <p:spPr>
              <a:xfrm>
                <a:off x="428996" y="5053359"/>
                <a:ext cx="1150129" cy="364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 </a:t>
                </a:r>
                <a:r>
                  <a:rPr lang="en-US" altLang="zh-CN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II</a:t>
                </a:r>
                <a:endPara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18" name="椭圆 117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</a:p>
            </p:txBody>
          </p:sp>
          <p:sp>
            <p:nvSpPr>
              <p:cNvPr id="119" name="椭圆 118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</a:p>
            </p:txBody>
          </p:sp>
        </p:grpSp>
        <p:sp>
          <p:nvSpPr>
            <p:cNvPr id="125" name="圆角矩形 124"/>
            <p:cNvSpPr/>
            <p:nvPr/>
          </p:nvSpPr>
          <p:spPr>
            <a:xfrm>
              <a:off x="840007" y="4602417"/>
              <a:ext cx="2910590" cy="35689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>
                <a:lnSpc>
                  <a:spcPct val="130000"/>
                </a:lnSpc>
              </a:pPr>
              <a:r>
                <a:rPr kumimoji="1" lang="zh-CN" altLang="en-US" sz="12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面</a:t>
              </a:r>
              <a:r>
                <a:rPr kumimoji="1" lang="zh-CN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向</a:t>
              </a:r>
              <a:r>
                <a:rPr kumimoji="1" lang="zh-CN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CN" altLang="en-US" sz="120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没有反讽</a:t>
              </a:r>
              <a:r>
                <a:rPr kumimoji="1" lang="zh-TW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TW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kumimoji="1" lang="zh-CN" altLang="en-US" sz="120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情景反讽</a:t>
              </a:r>
              <a:r>
                <a:rPr kumimoji="1" lang="zh-TW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CN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二分类</a:t>
              </a:r>
              <a:endParaRPr kumimoji="1" lang="en-US" altLang="zh-CN" sz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27" name="直线箭头连接符 126"/>
            <p:cNvCxnSpPr>
              <a:stCxn id="118" idx="4"/>
            </p:cNvCxnSpPr>
            <p:nvPr/>
          </p:nvCxnSpPr>
          <p:spPr>
            <a:xfrm flipH="1">
              <a:off x="2566969" y="4255507"/>
              <a:ext cx="2740536" cy="3280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线箭头连接符 128"/>
            <p:cNvCxnSpPr>
              <a:stCxn id="119" idx="4"/>
              <a:endCxn id="17" idx="0"/>
            </p:cNvCxnSpPr>
            <p:nvPr/>
          </p:nvCxnSpPr>
          <p:spPr>
            <a:xfrm flipH="1">
              <a:off x="6662696" y="4242163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线箭头连接符 130"/>
            <p:cNvCxnSpPr>
              <a:stCxn id="114" idx="4"/>
            </p:cNvCxnSpPr>
            <p:nvPr/>
          </p:nvCxnSpPr>
          <p:spPr>
            <a:xfrm>
              <a:off x="2543529" y="4242242"/>
              <a:ext cx="0" cy="350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线箭头连接符 134"/>
            <p:cNvCxnSpPr>
              <a:endCxn id="10" idx="0"/>
            </p:cNvCxnSpPr>
            <p:nvPr/>
          </p:nvCxnSpPr>
          <p:spPr>
            <a:xfrm>
              <a:off x="2543528" y="4959307"/>
              <a:ext cx="0" cy="337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线箭头连接符 97"/>
            <p:cNvCxnSpPr>
              <a:stCxn id="115" idx="4"/>
              <a:endCxn id="13" idx="0"/>
            </p:cNvCxnSpPr>
            <p:nvPr/>
          </p:nvCxnSpPr>
          <p:spPr>
            <a:xfrm flipH="1">
              <a:off x="3925516" y="4242242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线箭头连接符 98"/>
            <p:cNvCxnSpPr>
              <a:endCxn id="16" idx="0"/>
            </p:cNvCxnSpPr>
            <p:nvPr/>
          </p:nvCxnSpPr>
          <p:spPr>
            <a:xfrm>
              <a:off x="2543528" y="4959307"/>
              <a:ext cx="2763976" cy="3503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任意形状 2"/>
          <p:cNvSpPr/>
          <p:nvPr/>
        </p:nvSpPr>
        <p:spPr>
          <a:xfrm>
            <a:off x="9035507" y="2924507"/>
            <a:ext cx="1536984" cy="1556053"/>
          </a:xfrm>
          <a:custGeom>
            <a:avLst/>
            <a:gdLst>
              <a:gd name="connsiteX0" fmla="*/ 675421 w 1536984"/>
              <a:gd name="connsiteY0" fmla="*/ 1162861 h 1556053"/>
              <a:gd name="connsiteX1" fmla="*/ 565693 w 1536984"/>
              <a:gd name="connsiteY1" fmla="*/ 696517 h 1556053"/>
              <a:gd name="connsiteX2" fmla="*/ 99349 w 1536984"/>
              <a:gd name="connsiteY2" fmla="*/ 513637 h 1556053"/>
              <a:gd name="connsiteX3" fmla="*/ 62773 w 1536984"/>
              <a:gd name="connsiteY3" fmla="*/ 239317 h 1556053"/>
              <a:gd name="connsiteX4" fmla="*/ 812581 w 1536984"/>
              <a:gd name="connsiteY4" fmla="*/ 1573 h 1556053"/>
              <a:gd name="connsiteX5" fmla="*/ 1516669 w 1536984"/>
              <a:gd name="connsiteY5" fmla="*/ 358189 h 1556053"/>
              <a:gd name="connsiteX6" fmla="*/ 1361221 w 1536984"/>
              <a:gd name="connsiteY6" fmla="*/ 1556053 h 1556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36984" h="1556053">
                <a:moveTo>
                  <a:pt x="675421" y="1162861"/>
                </a:moveTo>
                <a:cubicBezTo>
                  <a:pt x="668563" y="983791"/>
                  <a:pt x="661705" y="804721"/>
                  <a:pt x="565693" y="696517"/>
                </a:cubicBezTo>
                <a:cubicBezTo>
                  <a:pt x="469681" y="588313"/>
                  <a:pt x="183169" y="589837"/>
                  <a:pt x="99349" y="513637"/>
                </a:cubicBezTo>
                <a:cubicBezTo>
                  <a:pt x="15529" y="437437"/>
                  <a:pt x="-56099" y="324661"/>
                  <a:pt x="62773" y="239317"/>
                </a:cubicBezTo>
                <a:cubicBezTo>
                  <a:pt x="181645" y="153973"/>
                  <a:pt x="570265" y="-18239"/>
                  <a:pt x="812581" y="1573"/>
                </a:cubicBezTo>
                <a:cubicBezTo>
                  <a:pt x="1054897" y="21385"/>
                  <a:pt x="1425229" y="99109"/>
                  <a:pt x="1516669" y="358189"/>
                </a:cubicBezTo>
                <a:cubicBezTo>
                  <a:pt x="1608109" y="617269"/>
                  <a:pt x="1361221" y="1556053"/>
                  <a:pt x="1361221" y="15560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矩形 99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623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792052" y="1232694"/>
            <a:ext cx="2232837" cy="752473"/>
          </a:xfrm>
          <a:prstGeom prst="rect">
            <a:avLst/>
          </a:prstGeom>
          <a:noFill/>
          <a:ln w="19050">
            <a:solidFill>
              <a:srgbClr val="773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792052" y="1476549"/>
            <a:ext cx="2232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itchFamily="34" charset="0"/>
              </a:rPr>
              <a:t>CONTENTS</a:t>
            </a:r>
            <a:endParaRPr lang="zh-CN" altLang="en-US" sz="2800" dirty="0">
              <a:solidFill>
                <a:schemeClr val="tx1">
                  <a:lumMod val="60000"/>
                  <a:lumOff val="4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525316" y="1181111"/>
            <a:ext cx="766308" cy="203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Freeform 5"/>
          <p:cNvSpPr>
            <a:spLocks noEditPoints="1"/>
          </p:cNvSpPr>
          <p:nvPr/>
        </p:nvSpPr>
        <p:spPr bwMode="auto">
          <a:xfrm>
            <a:off x="7525316" y="853175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434" y="0"/>
            <a:ext cx="3937434" cy="6858000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32"/>
          <p:cNvSpPr/>
          <p:nvPr/>
        </p:nvSpPr>
        <p:spPr>
          <a:xfrm rot="5400000" flipH="1">
            <a:off x="3850221" y="1469709"/>
            <a:ext cx="295275" cy="137150"/>
          </a:xfrm>
          <a:prstGeom prst="triangle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45" name="组 144"/>
          <p:cNvGrpSpPr/>
          <p:nvPr/>
        </p:nvGrpSpPr>
        <p:grpSpPr>
          <a:xfrm>
            <a:off x="5180568" y="2399411"/>
            <a:ext cx="1781734" cy="461665"/>
            <a:chOff x="4790268" y="2275499"/>
            <a:chExt cx="1781734" cy="461665"/>
          </a:xfrm>
        </p:grpSpPr>
        <p:sp>
          <p:nvSpPr>
            <p:cNvPr id="10" name="文本框 9"/>
            <p:cNvSpPr txBox="1"/>
            <p:nvPr/>
          </p:nvSpPr>
          <p:spPr>
            <a:xfrm>
              <a:off x="5080254" y="2275499"/>
              <a:ext cx="14917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latin typeface="微软雅黑" pitchFamily="34" charset="-122"/>
                  <a:ea typeface="微软雅黑" pitchFamily="34" charset="-122"/>
                </a:rPr>
                <a:t>研究背景</a:t>
              </a:r>
              <a:endParaRPr lang="zh-CN" altLang="en-US" sz="24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Freeform 9"/>
            <p:cNvSpPr/>
            <p:nvPr/>
          </p:nvSpPr>
          <p:spPr bwMode="auto">
            <a:xfrm>
              <a:off x="4790268" y="2357719"/>
              <a:ext cx="270832" cy="259124"/>
            </a:xfrm>
            <a:custGeom>
              <a:avLst/>
              <a:gdLst>
                <a:gd name="T0" fmla="*/ 173 w 347"/>
                <a:gd name="T1" fmla="*/ 0 h 332"/>
                <a:gd name="T2" fmla="*/ 226 w 347"/>
                <a:gd name="T3" fmla="*/ 107 h 332"/>
                <a:gd name="T4" fmla="*/ 347 w 347"/>
                <a:gd name="T5" fmla="*/ 126 h 332"/>
                <a:gd name="T6" fmla="*/ 260 w 347"/>
                <a:gd name="T7" fmla="*/ 211 h 332"/>
                <a:gd name="T8" fmla="*/ 279 w 347"/>
                <a:gd name="T9" fmla="*/ 332 h 332"/>
                <a:gd name="T10" fmla="*/ 173 w 347"/>
                <a:gd name="T11" fmla="*/ 274 h 332"/>
                <a:gd name="T12" fmla="*/ 65 w 347"/>
                <a:gd name="T13" fmla="*/ 332 h 332"/>
                <a:gd name="T14" fmla="*/ 84 w 347"/>
                <a:gd name="T15" fmla="*/ 211 h 332"/>
                <a:gd name="T16" fmla="*/ 0 w 347"/>
                <a:gd name="T17" fmla="*/ 126 h 332"/>
                <a:gd name="T18" fmla="*/ 118 w 347"/>
                <a:gd name="T19" fmla="*/ 107 h 332"/>
                <a:gd name="T20" fmla="*/ 173 w 347"/>
                <a:gd name="T21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7" h="332">
                  <a:moveTo>
                    <a:pt x="173" y="0"/>
                  </a:moveTo>
                  <a:lnTo>
                    <a:pt x="226" y="107"/>
                  </a:lnTo>
                  <a:lnTo>
                    <a:pt x="347" y="126"/>
                  </a:lnTo>
                  <a:lnTo>
                    <a:pt x="260" y="211"/>
                  </a:lnTo>
                  <a:lnTo>
                    <a:pt x="279" y="332"/>
                  </a:lnTo>
                  <a:lnTo>
                    <a:pt x="173" y="274"/>
                  </a:lnTo>
                  <a:lnTo>
                    <a:pt x="65" y="332"/>
                  </a:lnTo>
                  <a:lnTo>
                    <a:pt x="84" y="211"/>
                  </a:lnTo>
                  <a:lnTo>
                    <a:pt x="0" y="126"/>
                  </a:lnTo>
                  <a:lnTo>
                    <a:pt x="118" y="107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77377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44" name="组 143"/>
          <p:cNvGrpSpPr/>
          <p:nvPr/>
        </p:nvGrpSpPr>
        <p:grpSpPr>
          <a:xfrm>
            <a:off x="5180568" y="2941055"/>
            <a:ext cx="1781734" cy="461665"/>
            <a:chOff x="4772109" y="2737164"/>
            <a:chExt cx="1781734" cy="461665"/>
          </a:xfrm>
        </p:grpSpPr>
        <p:sp>
          <p:nvSpPr>
            <p:cNvPr id="12" name="文本框 11"/>
            <p:cNvSpPr txBox="1"/>
            <p:nvPr/>
          </p:nvSpPr>
          <p:spPr>
            <a:xfrm>
              <a:off x="5062095" y="2737164"/>
              <a:ext cx="14917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latin typeface="微软雅黑" pitchFamily="34" charset="-122"/>
                  <a:ea typeface="微软雅黑" pitchFamily="34" charset="-122"/>
                </a:rPr>
                <a:t>问题定义</a:t>
              </a:r>
              <a:endParaRPr lang="zh-CN" altLang="en-US" sz="24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772109" y="2820512"/>
              <a:ext cx="270832" cy="259124"/>
            </a:xfrm>
            <a:custGeom>
              <a:avLst/>
              <a:gdLst>
                <a:gd name="T0" fmla="*/ 173 w 347"/>
                <a:gd name="T1" fmla="*/ 0 h 332"/>
                <a:gd name="T2" fmla="*/ 226 w 347"/>
                <a:gd name="T3" fmla="*/ 107 h 332"/>
                <a:gd name="T4" fmla="*/ 347 w 347"/>
                <a:gd name="T5" fmla="*/ 126 h 332"/>
                <a:gd name="T6" fmla="*/ 260 w 347"/>
                <a:gd name="T7" fmla="*/ 211 h 332"/>
                <a:gd name="T8" fmla="*/ 279 w 347"/>
                <a:gd name="T9" fmla="*/ 332 h 332"/>
                <a:gd name="T10" fmla="*/ 173 w 347"/>
                <a:gd name="T11" fmla="*/ 274 h 332"/>
                <a:gd name="T12" fmla="*/ 65 w 347"/>
                <a:gd name="T13" fmla="*/ 332 h 332"/>
                <a:gd name="T14" fmla="*/ 84 w 347"/>
                <a:gd name="T15" fmla="*/ 211 h 332"/>
                <a:gd name="T16" fmla="*/ 0 w 347"/>
                <a:gd name="T17" fmla="*/ 126 h 332"/>
                <a:gd name="T18" fmla="*/ 118 w 347"/>
                <a:gd name="T19" fmla="*/ 107 h 332"/>
                <a:gd name="T20" fmla="*/ 173 w 347"/>
                <a:gd name="T21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7" h="332">
                  <a:moveTo>
                    <a:pt x="173" y="0"/>
                  </a:moveTo>
                  <a:lnTo>
                    <a:pt x="226" y="107"/>
                  </a:lnTo>
                  <a:lnTo>
                    <a:pt x="347" y="126"/>
                  </a:lnTo>
                  <a:lnTo>
                    <a:pt x="260" y="211"/>
                  </a:lnTo>
                  <a:lnTo>
                    <a:pt x="279" y="332"/>
                  </a:lnTo>
                  <a:lnTo>
                    <a:pt x="173" y="274"/>
                  </a:lnTo>
                  <a:lnTo>
                    <a:pt x="65" y="332"/>
                  </a:lnTo>
                  <a:lnTo>
                    <a:pt x="84" y="211"/>
                  </a:lnTo>
                  <a:lnTo>
                    <a:pt x="0" y="126"/>
                  </a:lnTo>
                  <a:lnTo>
                    <a:pt x="118" y="107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77377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43" name="组 142"/>
          <p:cNvGrpSpPr/>
          <p:nvPr/>
        </p:nvGrpSpPr>
        <p:grpSpPr>
          <a:xfrm>
            <a:off x="5180568" y="3482699"/>
            <a:ext cx="1781734" cy="461665"/>
            <a:chOff x="4772109" y="3198829"/>
            <a:chExt cx="1781734" cy="461665"/>
          </a:xfrm>
        </p:grpSpPr>
        <p:sp>
          <p:nvSpPr>
            <p:cNvPr id="14" name="文本框 13"/>
            <p:cNvSpPr txBox="1"/>
            <p:nvPr/>
          </p:nvSpPr>
          <p:spPr>
            <a:xfrm>
              <a:off x="5062095" y="3198829"/>
              <a:ext cx="14917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latin typeface="微软雅黑" pitchFamily="34" charset="-122"/>
                  <a:ea typeface="微软雅黑" pitchFamily="34" charset="-122"/>
                </a:rPr>
                <a:t>研究现状</a:t>
              </a:r>
              <a:endParaRPr lang="zh-CN" altLang="en-US" sz="24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Freeform 9"/>
            <p:cNvSpPr/>
            <p:nvPr/>
          </p:nvSpPr>
          <p:spPr bwMode="auto">
            <a:xfrm>
              <a:off x="4772109" y="3276888"/>
              <a:ext cx="270832" cy="259124"/>
            </a:xfrm>
            <a:custGeom>
              <a:avLst/>
              <a:gdLst>
                <a:gd name="T0" fmla="*/ 173 w 347"/>
                <a:gd name="T1" fmla="*/ 0 h 332"/>
                <a:gd name="T2" fmla="*/ 226 w 347"/>
                <a:gd name="T3" fmla="*/ 107 h 332"/>
                <a:gd name="T4" fmla="*/ 347 w 347"/>
                <a:gd name="T5" fmla="*/ 126 h 332"/>
                <a:gd name="T6" fmla="*/ 260 w 347"/>
                <a:gd name="T7" fmla="*/ 211 h 332"/>
                <a:gd name="T8" fmla="*/ 279 w 347"/>
                <a:gd name="T9" fmla="*/ 332 h 332"/>
                <a:gd name="T10" fmla="*/ 173 w 347"/>
                <a:gd name="T11" fmla="*/ 274 h 332"/>
                <a:gd name="T12" fmla="*/ 65 w 347"/>
                <a:gd name="T13" fmla="*/ 332 h 332"/>
                <a:gd name="T14" fmla="*/ 84 w 347"/>
                <a:gd name="T15" fmla="*/ 211 h 332"/>
                <a:gd name="T16" fmla="*/ 0 w 347"/>
                <a:gd name="T17" fmla="*/ 126 h 332"/>
                <a:gd name="T18" fmla="*/ 118 w 347"/>
                <a:gd name="T19" fmla="*/ 107 h 332"/>
                <a:gd name="T20" fmla="*/ 173 w 347"/>
                <a:gd name="T21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7" h="332">
                  <a:moveTo>
                    <a:pt x="173" y="0"/>
                  </a:moveTo>
                  <a:lnTo>
                    <a:pt x="226" y="107"/>
                  </a:lnTo>
                  <a:lnTo>
                    <a:pt x="347" y="126"/>
                  </a:lnTo>
                  <a:lnTo>
                    <a:pt x="260" y="211"/>
                  </a:lnTo>
                  <a:lnTo>
                    <a:pt x="279" y="332"/>
                  </a:lnTo>
                  <a:lnTo>
                    <a:pt x="173" y="274"/>
                  </a:lnTo>
                  <a:lnTo>
                    <a:pt x="65" y="332"/>
                  </a:lnTo>
                  <a:lnTo>
                    <a:pt x="84" y="211"/>
                  </a:lnTo>
                  <a:lnTo>
                    <a:pt x="0" y="126"/>
                  </a:lnTo>
                  <a:lnTo>
                    <a:pt x="118" y="107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77377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42" name="组 141"/>
          <p:cNvGrpSpPr/>
          <p:nvPr/>
        </p:nvGrpSpPr>
        <p:grpSpPr>
          <a:xfrm>
            <a:off x="5180568" y="4042694"/>
            <a:ext cx="1781734" cy="461665"/>
            <a:chOff x="4771114" y="3660494"/>
            <a:chExt cx="1781734" cy="461665"/>
          </a:xfrm>
        </p:grpSpPr>
        <p:sp>
          <p:nvSpPr>
            <p:cNvPr id="131" name="文本框 130"/>
            <p:cNvSpPr txBox="1"/>
            <p:nvPr/>
          </p:nvSpPr>
          <p:spPr>
            <a:xfrm>
              <a:off x="5061100" y="3660494"/>
              <a:ext cx="14917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latin typeface="微软雅黑" pitchFamily="34" charset="-122"/>
                  <a:ea typeface="微软雅黑" pitchFamily="34" charset="-122"/>
                </a:rPr>
                <a:t>研究框架</a:t>
              </a:r>
              <a:endParaRPr lang="zh-CN" altLang="en-US" sz="24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4" name="Freeform 9"/>
            <p:cNvSpPr/>
            <p:nvPr/>
          </p:nvSpPr>
          <p:spPr bwMode="auto">
            <a:xfrm>
              <a:off x="4771114" y="3742714"/>
              <a:ext cx="270832" cy="259124"/>
            </a:xfrm>
            <a:custGeom>
              <a:avLst/>
              <a:gdLst>
                <a:gd name="T0" fmla="*/ 173 w 347"/>
                <a:gd name="T1" fmla="*/ 0 h 332"/>
                <a:gd name="T2" fmla="*/ 226 w 347"/>
                <a:gd name="T3" fmla="*/ 107 h 332"/>
                <a:gd name="T4" fmla="*/ 347 w 347"/>
                <a:gd name="T5" fmla="*/ 126 h 332"/>
                <a:gd name="T6" fmla="*/ 260 w 347"/>
                <a:gd name="T7" fmla="*/ 211 h 332"/>
                <a:gd name="T8" fmla="*/ 279 w 347"/>
                <a:gd name="T9" fmla="*/ 332 h 332"/>
                <a:gd name="T10" fmla="*/ 173 w 347"/>
                <a:gd name="T11" fmla="*/ 274 h 332"/>
                <a:gd name="T12" fmla="*/ 65 w 347"/>
                <a:gd name="T13" fmla="*/ 332 h 332"/>
                <a:gd name="T14" fmla="*/ 84 w 347"/>
                <a:gd name="T15" fmla="*/ 211 h 332"/>
                <a:gd name="T16" fmla="*/ 0 w 347"/>
                <a:gd name="T17" fmla="*/ 126 h 332"/>
                <a:gd name="T18" fmla="*/ 118 w 347"/>
                <a:gd name="T19" fmla="*/ 107 h 332"/>
                <a:gd name="T20" fmla="*/ 173 w 347"/>
                <a:gd name="T21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7" h="332">
                  <a:moveTo>
                    <a:pt x="173" y="0"/>
                  </a:moveTo>
                  <a:lnTo>
                    <a:pt x="226" y="107"/>
                  </a:lnTo>
                  <a:lnTo>
                    <a:pt x="347" y="126"/>
                  </a:lnTo>
                  <a:lnTo>
                    <a:pt x="260" y="211"/>
                  </a:lnTo>
                  <a:lnTo>
                    <a:pt x="279" y="332"/>
                  </a:lnTo>
                  <a:lnTo>
                    <a:pt x="173" y="274"/>
                  </a:lnTo>
                  <a:lnTo>
                    <a:pt x="65" y="332"/>
                  </a:lnTo>
                  <a:lnTo>
                    <a:pt x="84" y="211"/>
                  </a:lnTo>
                  <a:lnTo>
                    <a:pt x="0" y="126"/>
                  </a:lnTo>
                  <a:lnTo>
                    <a:pt x="118" y="107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77377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41" name="组 140"/>
          <p:cNvGrpSpPr/>
          <p:nvPr/>
        </p:nvGrpSpPr>
        <p:grpSpPr>
          <a:xfrm>
            <a:off x="5180568" y="4599832"/>
            <a:ext cx="5173066" cy="461665"/>
            <a:chOff x="4771114" y="4202958"/>
            <a:chExt cx="5173066" cy="461665"/>
          </a:xfrm>
        </p:grpSpPr>
        <p:sp>
          <p:nvSpPr>
            <p:cNvPr id="132" name="文本框 131"/>
            <p:cNvSpPr txBox="1"/>
            <p:nvPr/>
          </p:nvSpPr>
          <p:spPr>
            <a:xfrm>
              <a:off x="5080254" y="4202958"/>
              <a:ext cx="48639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微软雅黑" pitchFamily="34" charset="-122"/>
                  <a:ea typeface="微软雅黑" pitchFamily="34" charset="-122"/>
                </a:rPr>
                <a:t>基于多分类器分层的微博反讽识别</a:t>
              </a:r>
              <a:endParaRPr lang="zh-CN" altLang="en-US" sz="24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5" name="Freeform 9"/>
            <p:cNvSpPr/>
            <p:nvPr/>
          </p:nvSpPr>
          <p:spPr bwMode="auto">
            <a:xfrm>
              <a:off x="4771114" y="4272435"/>
              <a:ext cx="270832" cy="259124"/>
            </a:xfrm>
            <a:custGeom>
              <a:avLst/>
              <a:gdLst>
                <a:gd name="T0" fmla="*/ 173 w 347"/>
                <a:gd name="T1" fmla="*/ 0 h 332"/>
                <a:gd name="T2" fmla="*/ 226 w 347"/>
                <a:gd name="T3" fmla="*/ 107 h 332"/>
                <a:gd name="T4" fmla="*/ 347 w 347"/>
                <a:gd name="T5" fmla="*/ 126 h 332"/>
                <a:gd name="T6" fmla="*/ 260 w 347"/>
                <a:gd name="T7" fmla="*/ 211 h 332"/>
                <a:gd name="T8" fmla="*/ 279 w 347"/>
                <a:gd name="T9" fmla="*/ 332 h 332"/>
                <a:gd name="T10" fmla="*/ 173 w 347"/>
                <a:gd name="T11" fmla="*/ 274 h 332"/>
                <a:gd name="T12" fmla="*/ 65 w 347"/>
                <a:gd name="T13" fmla="*/ 332 h 332"/>
                <a:gd name="T14" fmla="*/ 84 w 347"/>
                <a:gd name="T15" fmla="*/ 211 h 332"/>
                <a:gd name="T16" fmla="*/ 0 w 347"/>
                <a:gd name="T17" fmla="*/ 126 h 332"/>
                <a:gd name="T18" fmla="*/ 118 w 347"/>
                <a:gd name="T19" fmla="*/ 107 h 332"/>
                <a:gd name="T20" fmla="*/ 173 w 347"/>
                <a:gd name="T21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7" h="332">
                  <a:moveTo>
                    <a:pt x="173" y="0"/>
                  </a:moveTo>
                  <a:lnTo>
                    <a:pt x="226" y="107"/>
                  </a:lnTo>
                  <a:lnTo>
                    <a:pt x="347" y="126"/>
                  </a:lnTo>
                  <a:lnTo>
                    <a:pt x="260" y="211"/>
                  </a:lnTo>
                  <a:lnTo>
                    <a:pt x="279" y="332"/>
                  </a:lnTo>
                  <a:lnTo>
                    <a:pt x="173" y="274"/>
                  </a:lnTo>
                  <a:lnTo>
                    <a:pt x="65" y="332"/>
                  </a:lnTo>
                  <a:lnTo>
                    <a:pt x="84" y="211"/>
                  </a:lnTo>
                  <a:lnTo>
                    <a:pt x="0" y="126"/>
                  </a:lnTo>
                  <a:lnTo>
                    <a:pt x="118" y="107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77377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40" name="组 139"/>
          <p:cNvGrpSpPr/>
          <p:nvPr/>
        </p:nvGrpSpPr>
        <p:grpSpPr>
          <a:xfrm>
            <a:off x="5180568" y="5141476"/>
            <a:ext cx="5925422" cy="461665"/>
            <a:chOff x="4771114" y="4664916"/>
            <a:chExt cx="5925422" cy="461665"/>
          </a:xfrm>
        </p:grpSpPr>
        <p:sp>
          <p:nvSpPr>
            <p:cNvPr id="133" name="文本框 132"/>
            <p:cNvSpPr txBox="1"/>
            <p:nvPr/>
          </p:nvSpPr>
          <p:spPr>
            <a:xfrm>
              <a:off x="5080254" y="4664916"/>
              <a:ext cx="56162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微软雅黑" pitchFamily="34" charset="-122"/>
                  <a:ea typeface="微软雅黑" pitchFamily="34" charset="-122"/>
                </a:rPr>
                <a:t>基于多通道模型引入上下文的情感识别</a:t>
              </a:r>
              <a:endParaRPr lang="zh-CN" altLang="en-US" sz="24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6" name="Freeform 9"/>
            <p:cNvSpPr/>
            <p:nvPr/>
          </p:nvSpPr>
          <p:spPr bwMode="auto">
            <a:xfrm>
              <a:off x="4771114" y="4766187"/>
              <a:ext cx="270832" cy="259124"/>
            </a:xfrm>
            <a:custGeom>
              <a:avLst/>
              <a:gdLst>
                <a:gd name="T0" fmla="*/ 173 w 347"/>
                <a:gd name="T1" fmla="*/ 0 h 332"/>
                <a:gd name="T2" fmla="*/ 226 w 347"/>
                <a:gd name="T3" fmla="*/ 107 h 332"/>
                <a:gd name="T4" fmla="*/ 347 w 347"/>
                <a:gd name="T5" fmla="*/ 126 h 332"/>
                <a:gd name="T6" fmla="*/ 260 w 347"/>
                <a:gd name="T7" fmla="*/ 211 h 332"/>
                <a:gd name="T8" fmla="*/ 279 w 347"/>
                <a:gd name="T9" fmla="*/ 332 h 332"/>
                <a:gd name="T10" fmla="*/ 173 w 347"/>
                <a:gd name="T11" fmla="*/ 274 h 332"/>
                <a:gd name="T12" fmla="*/ 65 w 347"/>
                <a:gd name="T13" fmla="*/ 332 h 332"/>
                <a:gd name="T14" fmla="*/ 84 w 347"/>
                <a:gd name="T15" fmla="*/ 211 h 332"/>
                <a:gd name="T16" fmla="*/ 0 w 347"/>
                <a:gd name="T17" fmla="*/ 126 h 332"/>
                <a:gd name="T18" fmla="*/ 118 w 347"/>
                <a:gd name="T19" fmla="*/ 107 h 332"/>
                <a:gd name="T20" fmla="*/ 173 w 347"/>
                <a:gd name="T21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7" h="332">
                  <a:moveTo>
                    <a:pt x="173" y="0"/>
                  </a:moveTo>
                  <a:lnTo>
                    <a:pt x="226" y="107"/>
                  </a:lnTo>
                  <a:lnTo>
                    <a:pt x="347" y="126"/>
                  </a:lnTo>
                  <a:lnTo>
                    <a:pt x="260" y="211"/>
                  </a:lnTo>
                  <a:lnTo>
                    <a:pt x="279" y="332"/>
                  </a:lnTo>
                  <a:lnTo>
                    <a:pt x="173" y="274"/>
                  </a:lnTo>
                  <a:lnTo>
                    <a:pt x="65" y="332"/>
                  </a:lnTo>
                  <a:lnTo>
                    <a:pt x="84" y="211"/>
                  </a:lnTo>
                  <a:lnTo>
                    <a:pt x="0" y="126"/>
                  </a:lnTo>
                  <a:lnTo>
                    <a:pt x="118" y="107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77377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39" name="组 138"/>
          <p:cNvGrpSpPr/>
          <p:nvPr/>
        </p:nvGrpSpPr>
        <p:grpSpPr>
          <a:xfrm>
            <a:off x="5180568" y="5683120"/>
            <a:ext cx="1781734" cy="461665"/>
            <a:chOff x="4771114" y="5890612"/>
            <a:chExt cx="1781734" cy="461665"/>
          </a:xfrm>
        </p:grpSpPr>
        <p:sp>
          <p:nvSpPr>
            <p:cNvPr id="137" name="文本框 136"/>
            <p:cNvSpPr txBox="1"/>
            <p:nvPr/>
          </p:nvSpPr>
          <p:spPr>
            <a:xfrm>
              <a:off x="5061100" y="5890612"/>
              <a:ext cx="14917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微软雅黑" pitchFamily="34" charset="-122"/>
                  <a:ea typeface="微软雅黑" pitchFamily="34" charset="-122"/>
                </a:rPr>
                <a:t>总结</a:t>
              </a:r>
              <a:endParaRPr lang="zh-CN" altLang="en-US" sz="24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8" name="Freeform 9"/>
            <p:cNvSpPr/>
            <p:nvPr/>
          </p:nvSpPr>
          <p:spPr bwMode="auto">
            <a:xfrm>
              <a:off x="4771114" y="5972832"/>
              <a:ext cx="270832" cy="259124"/>
            </a:xfrm>
            <a:custGeom>
              <a:avLst/>
              <a:gdLst>
                <a:gd name="T0" fmla="*/ 173 w 347"/>
                <a:gd name="T1" fmla="*/ 0 h 332"/>
                <a:gd name="T2" fmla="*/ 226 w 347"/>
                <a:gd name="T3" fmla="*/ 107 h 332"/>
                <a:gd name="T4" fmla="*/ 347 w 347"/>
                <a:gd name="T5" fmla="*/ 126 h 332"/>
                <a:gd name="T6" fmla="*/ 260 w 347"/>
                <a:gd name="T7" fmla="*/ 211 h 332"/>
                <a:gd name="T8" fmla="*/ 279 w 347"/>
                <a:gd name="T9" fmla="*/ 332 h 332"/>
                <a:gd name="T10" fmla="*/ 173 w 347"/>
                <a:gd name="T11" fmla="*/ 274 h 332"/>
                <a:gd name="T12" fmla="*/ 65 w 347"/>
                <a:gd name="T13" fmla="*/ 332 h 332"/>
                <a:gd name="T14" fmla="*/ 84 w 347"/>
                <a:gd name="T15" fmla="*/ 211 h 332"/>
                <a:gd name="T16" fmla="*/ 0 w 347"/>
                <a:gd name="T17" fmla="*/ 126 h 332"/>
                <a:gd name="T18" fmla="*/ 118 w 347"/>
                <a:gd name="T19" fmla="*/ 107 h 332"/>
                <a:gd name="T20" fmla="*/ 173 w 347"/>
                <a:gd name="T21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7" h="332">
                  <a:moveTo>
                    <a:pt x="173" y="0"/>
                  </a:moveTo>
                  <a:lnTo>
                    <a:pt x="226" y="107"/>
                  </a:lnTo>
                  <a:lnTo>
                    <a:pt x="347" y="126"/>
                  </a:lnTo>
                  <a:lnTo>
                    <a:pt x="260" y="211"/>
                  </a:lnTo>
                  <a:lnTo>
                    <a:pt x="279" y="332"/>
                  </a:lnTo>
                  <a:lnTo>
                    <a:pt x="173" y="274"/>
                  </a:lnTo>
                  <a:lnTo>
                    <a:pt x="65" y="332"/>
                  </a:lnTo>
                  <a:lnTo>
                    <a:pt x="84" y="211"/>
                  </a:lnTo>
                  <a:lnTo>
                    <a:pt x="0" y="126"/>
                  </a:lnTo>
                  <a:lnTo>
                    <a:pt x="118" y="107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77377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" name="组 1"/>
          <p:cNvGrpSpPr/>
          <p:nvPr/>
        </p:nvGrpSpPr>
        <p:grpSpPr>
          <a:xfrm>
            <a:off x="635773" y="2128999"/>
            <a:ext cx="2748086" cy="2799434"/>
            <a:chOff x="484872" y="2861447"/>
            <a:chExt cx="2029073" cy="2066986"/>
          </a:xfrm>
        </p:grpSpPr>
        <p:sp>
          <p:nvSpPr>
            <p:cNvPr id="147" name="椭圆 146"/>
            <p:cNvSpPr/>
            <p:nvPr/>
          </p:nvSpPr>
          <p:spPr>
            <a:xfrm>
              <a:off x="484872" y="2861447"/>
              <a:ext cx="2029073" cy="20669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026" name="Picture 2" descr="https://timgsa.baidu.com/timg?image&amp;quality=80&amp;size=b9999_10000&amp;sec=1558941659852&amp;di=5f08caf77d0fcb646054f257f9f7ba3c&amp;imgtype=0&amp;src=http%3A%2F%2Fhiphotos.baidu.com%2Fhotonny%2Fpic%2Fitem%2Fc0e696342918defcd1a2d3ec.jpg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491" y="2970391"/>
              <a:ext cx="1846282" cy="1855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0515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5" y="337014"/>
            <a:ext cx="9921751" cy="682623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多</a:t>
            </a:r>
            <a:r>
              <a:rPr lang="zh-CN" altLang="en-US" sz="2600" dirty="0"/>
              <a:t>分类器分层识别算法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内容占位符 2"/>
              <p:cNvSpPr txBox="1">
                <a:spLocks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【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子任务二</a:t>
                </a:r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】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面向微博的</a:t>
                </a:r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 </a:t>
                </a:r>
                <a:r>
                  <a:rPr kumimoji="1" lang="en-US" altLang="zh-CN" sz="16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6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  <a:r>
                  <a:rPr kumimoji="1" lang="zh-CN" altLang="en-US" sz="16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6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6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  <a:r>
                  <a:rPr kumimoji="1" lang="zh-CN" altLang="en-US" sz="16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6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6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四分类</a:t>
                </a:r>
                <a:endParaRPr kumimoji="1" lang="en-US" altLang="zh-CN" sz="1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30000"/>
                  </a:lnSpc>
                  <a:buFont typeface="+mj-lt"/>
                  <a:buAutoNum type="arabicPeriod"/>
                </a:pP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原本</a:t>
                </a:r>
                <a:r>
                  <a:rPr kumimoji="1" lang="zh-CN" altLang="en-US" sz="14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</a:t>
                </a: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反讽四</a:t>
                </a:r>
                <a:r>
                  <a:rPr kumimoji="1" lang="zh-CN" altLang="en-US" sz="14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分类</a:t>
                </a: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问题</a:t>
                </a:r>
              </a:p>
              <a:p>
                <a:pPr marL="800100" lvl="1" indent="-342900">
                  <a:lnSpc>
                    <a:spcPct val="130000"/>
                  </a:lnSpc>
                  <a:buFont typeface="+mj-lt"/>
                  <a:buAutoNum type="arabicPeriod"/>
                </a:pPr>
                <a:r>
                  <a:rPr kumimoji="1" lang="zh-CN" altLang="en-US" sz="14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面向 </a:t>
                </a:r>
                <a:r>
                  <a:rPr kumimoji="1" lang="zh-CN" altLang="en-US" sz="1400" i="1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zh-TW" altLang="en-US" sz="14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、</a:t>
                </a:r>
                <a:r>
                  <a:rPr kumimoji="1" lang="zh-CN" altLang="en-US" sz="1400" i="1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</a:t>
                </a:r>
                <a:r>
                  <a:rPr kumimoji="1" lang="zh-CN" altLang="en-US" sz="14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反讽</a:t>
                </a:r>
                <a:endParaRPr kumimoji="1" lang="en-US" altLang="zh-CN" sz="1400" dirty="0">
                  <a:solidFill>
                    <a:schemeClr val="bg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30000"/>
                  </a:lnSpc>
                  <a:buFont typeface="+mj-lt"/>
                  <a:buAutoNum type="arabicPeriod"/>
                </a:pPr>
                <a:r>
                  <a:rPr kumimoji="1" lang="zh-CN" altLang="en-US" sz="14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面向 </a:t>
                </a:r>
                <a:r>
                  <a:rPr kumimoji="1" lang="zh-CN" altLang="en-US" sz="1400" i="1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zh-TW" altLang="en-US" sz="14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、</a:t>
                </a:r>
                <a:r>
                  <a:rPr kumimoji="1" lang="zh-CN" altLang="en-US" sz="1400" i="1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  <a:r>
                  <a:rPr kumimoji="1" lang="zh-TW" altLang="en-US" sz="14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二分类</a:t>
                </a:r>
                <a:endParaRPr kumimoji="1" lang="en-US" altLang="zh-CN" sz="1400" dirty="0">
                  <a:solidFill>
                    <a:schemeClr val="bg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30000"/>
                  </a:lnSpc>
                  <a:buFont typeface="+mj-lt"/>
                  <a:buAutoNum type="arabicPeriod"/>
                </a:pP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面向 </a:t>
                </a:r>
                <a:r>
                  <a:rPr kumimoji="1" lang="zh-CN" altLang="en-US" sz="14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zh-TW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 、</a:t>
                </a:r>
                <a:r>
                  <a:rPr kumimoji="1" lang="zh-CN" altLang="en-US" sz="14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  <a:r>
                  <a:rPr kumimoji="1" lang="zh-TW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二分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类</a:t>
                </a:r>
                <a:endParaRPr kumimoji="1"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TW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2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个分类器进行多数投票，得出预测标签</a:t>
                </a:r>
                <a14:m>
                  <m:oMath xmlns:m="http://schemas.openxmlformats.org/officeDocument/2006/math">
                    <m:r>
                      <a:rPr kumimoji="1" lang="en-US" altLang="zh-CN" sz="12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𝐿𝑎𝑏𝑒</m:t>
                    </m:r>
                    <m:sSubSup>
                      <m:sSubSupPr>
                        <m:ctrlP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SupPr>
                      <m:e>
                        <m: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</m:e>
                      <m:sub>
                        <m: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𝑀𝑉</m:t>
                        </m:r>
                      </m:sub>
                      <m:sup>
                        <m:r>
                          <a:rPr kumimoji="1" lang="en-US" altLang="zh-CN" sz="12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4</m:t>
                        </m:r>
                      </m:sup>
                    </m:sSubSup>
                  </m:oMath>
                </a14:m>
                <a:endParaRPr kumimoji="1" lang="en-US" altLang="zh-CN" sz="12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若超过</a:t>
                </a:r>
                <a14:m>
                  <m:oMath xmlns:m="http://schemas.openxmlformats.org/officeDocument/2006/math">
                    <m:r>
                      <a:rPr kumimoji="1" lang="en-US" altLang="zh-CN" sz="12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𝑡h</m:t>
                    </m:r>
                    <m:sSub>
                      <m:sSubPr>
                        <m:ctrlP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12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1" lang="en-US" altLang="zh-CN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个</a:t>
                </a: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分类器投票给</a:t>
                </a:r>
                <a14:m>
                  <m:oMath xmlns:m="http://schemas.openxmlformats.org/officeDocument/2006/math">
                    <m:r>
                      <a:rPr kumimoji="1" lang="en-US" altLang="zh-CN" sz="12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𝐿𝑎𝑏𝑒</m:t>
                    </m:r>
                    <m:sSubSup>
                      <m:sSubSupPr>
                        <m:ctrlP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SupPr>
                      <m:e>
                        <m: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</m:e>
                      <m:sub>
                        <m: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𝑀𝑉</m:t>
                        </m:r>
                      </m:sub>
                      <m:sup>
                        <m:r>
                          <a:rPr kumimoji="1" lang="en-US" altLang="zh-CN" sz="12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4</m:t>
                        </m:r>
                      </m:sup>
                    </m:sSubSup>
                  </m:oMath>
                </a14:m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则修改预测</a:t>
                </a:r>
                <a:r>
                  <a:rPr kumimoji="1" lang="zh-CN" altLang="en-US" sz="12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标签</a:t>
                </a:r>
                <a:endParaRPr kumimoji="1" lang="en-US" altLang="zh-CN" sz="12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2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椭圆 36"/>
          <p:cNvSpPr/>
          <p:nvPr/>
        </p:nvSpPr>
        <p:spPr>
          <a:xfrm>
            <a:off x="8489247" y="3730715"/>
            <a:ext cx="148856" cy="14885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7995988" y="4518015"/>
            <a:ext cx="148856" cy="14885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8721462" y="3656287"/>
            <a:ext cx="148856" cy="14885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424601" y="4113487"/>
            <a:ext cx="148856" cy="14885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8795890" y="4197175"/>
            <a:ext cx="148856" cy="14885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8939384" y="3799066"/>
            <a:ext cx="148856" cy="14885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9257122" y="4090243"/>
            <a:ext cx="148856" cy="14885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8499029" y="4657180"/>
            <a:ext cx="148856" cy="14885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9251141" y="3211176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602930" y="3296669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36993" y="3579738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9866194" y="3300613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9938980" y="3799332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112702" y="3470466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0121100" y="3819906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9791766" y="3013599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0211312" y="3186243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10330624" y="3654166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8903669" y="4461460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9553694" y="4549439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9854712" y="5146251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0476141" y="4635619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10152856" y="4260146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9467058" y="4970397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9106953" y="487311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9680587" y="4224757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10304849" y="5135330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11217596" y="419841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945958" y="4949333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792673" y="4296342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7703363" y="37990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0078428" y="467026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8275745" y="299545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7995988" y="35588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7855763" y="39514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8364278" y="33347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8829241" y="304057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8201317" y="485959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9178745" y="277767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8008163" y="41038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9166237" y="35848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9357909" y="370775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9739970" y="26893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椭圆 82"/>
          <p:cNvSpPr/>
          <p:nvPr/>
        </p:nvSpPr>
        <p:spPr>
          <a:xfrm>
            <a:off x="10121100" y="27927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8532372" y="271832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7866716" y="294160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8804820" y="2680969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9519782" y="20861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10644148" y="392061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10683458" y="35448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椭圆 89"/>
          <p:cNvSpPr/>
          <p:nvPr/>
        </p:nvSpPr>
        <p:spPr>
          <a:xfrm>
            <a:off x="10520975" y="28520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椭圆 90"/>
          <p:cNvSpPr/>
          <p:nvPr/>
        </p:nvSpPr>
        <p:spPr>
          <a:xfrm>
            <a:off x="10436482" y="255146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椭圆 91"/>
          <p:cNvSpPr/>
          <p:nvPr/>
        </p:nvSpPr>
        <p:spPr>
          <a:xfrm>
            <a:off x="10973907" y="305986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10923192" y="35766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11224407" y="3375041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10745519" y="330680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11219443" y="36012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椭圆 96"/>
          <p:cNvSpPr/>
          <p:nvPr/>
        </p:nvSpPr>
        <p:spPr>
          <a:xfrm>
            <a:off x="9273196" y="2404397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" name="组 2"/>
          <p:cNvGrpSpPr/>
          <p:nvPr/>
        </p:nvGrpSpPr>
        <p:grpSpPr>
          <a:xfrm>
            <a:off x="840007" y="3780000"/>
            <a:ext cx="6566542" cy="2228641"/>
            <a:chOff x="840007" y="3661854"/>
            <a:chExt cx="6566542" cy="2228641"/>
          </a:xfrm>
        </p:grpSpPr>
        <p:grpSp>
          <p:nvGrpSpPr>
            <p:cNvPr id="112" name="组 111"/>
            <p:cNvGrpSpPr/>
            <p:nvPr/>
          </p:nvGrpSpPr>
          <p:grpSpPr>
            <a:xfrm>
              <a:off x="849953" y="5170495"/>
              <a:ext cx="6556595" cy="720000"/>
              <a:chOff x="428996" y="4794900"/>
              <a:chExt cx="6556595" cy="851558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</a:p>
            </p:txBody>
          </p:sp>
          <p:sp>
            <p:nvSpPr>
              <p:cNvPr id="14" name="圆角矩形 13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428996" y="5053359"/>
                <a:ext cx="1240563" cy="364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最终结果</a:t>
                </a:r>
                <a:endPara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</a:p>
            </p:txBody>
          </p:sp>
        </p:grpSp>
        <p:grpSp>
          <p:nvGrpSpPr>
            <p:cNvPr id="113" name="组 112"/>
            <p:cNvGrpSpPr/>
            <p:nvPr/>
          </p:nvGrpSpPr>
          <p:grpSpPr>
            <a:xfrm>
              <a:off x="849954" y="3661854"/>
              <a:ext cx="6556595" cy="720000"/>
              <a:chOff x="428996" y="4794900"/>
              <a:chExt cx="6556595" cy="851558"/>
            </a:xfrm>
          </p:grpSpPr>
          <p:sp>
            <p:nvSpPr>
              <p:cNvPr id="114" name="椭圆 113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</a:p>
            </p:txBody>
          </p:sp>
          <p:sp>
            <p:nvSpPr>
              <p:cNvPr id="115" name="椭圆 114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</a:p>
            </p:txBody>
          </p:sp>
          <p:sp>
            <p:nvSpPr>
              <p:cNvPr id="116" name="圆角矩形 115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17" name="文本框 116"/>
              <p:cNvSpPr txBox="1"/>
              <p:nvPr/>
            </p:nvSpPr>
            <p:spPr>
              <a:xfrm>
                <a:off x="428996" y="5053359"/>
                <a:ext cx="1150129" cy="364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 </a:t>
                </a:r>
                <a:r>
                  <a:rPr lang="en-US" altLang="zh-CN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III</a:t>
                </a:r>
                <a:endPara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18" name="椭圆 117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</a:p>
            </p:txBody>
          </p:sp>
          <p:sp>
            <p:nvSpPr>
              <p:cNvPr id="119" name="椭圆 118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</a:p>
            </p:txBody>
          </p:sp>
        </p:grpSp>
        <p:sp>
          <p:nvSpPr>
            <p:cNvPr id="125" name="圆角矩形 124"/>
            <p:cNvSpPr/>
            <p:nvPr/>
          </p:nvSpPr>
          <p:spPr>
            <a:xfrm>
              <a:off x="840007" y="4602417"/>
              <a:ext cx="2910590" cy="35689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>
                <a:lnSpc>
                  <a:spcPct val="130000"/>
                </a:lnSpc>
              </a:pPr>
              <a:r>
                <a:rPr kumimoji="1" lang="zh-CN" altLang="en-US" sz="12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面</a:t>
              </a:r>
              <a:r>
                <a:rPr kumimoji="1" lang="zh-CN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向</a:t>
              </a:r>
              <a:r>
                <a:rPr kumimoji="1" lang="zh-CN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CN" altLang="en-US" sz="120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没有反讽</a:t>
              </a:r>
              <a:r>
                <a:rPr kumimoji="1" lang="zh-TW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TW" altLang="en-US" sz="12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kumimoji="1" lang="zh-CN" altLang="en-US" sz="1200" i="1" dirty="0" smtClean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其他反讽</a:t>
              </a:r>
              <a:r>
                <a:rPr kumimoji="1" lang="zh-TW" altLang="en-US" sz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CN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二分类</a:t>
              </a:r>
              <a:endParaRPr kumimoji="1" lang="en-US" altLang="zh-CN" sz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27" name="直线箭头连接符 126"/>
            <p:cNvCxnSpPr>
              <a:stCxn id="119" idx="4"/>
            </p:cNvCxnSpPr>
            <p:nvPr/>
          </p:nvCxnSpPr>
          <p:spPr>
            <a:xfrm flipH="1">
              <a:off x="2566969" y="4242163"/>
              <a:ext cx="4095728" cy="3414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线箭头连接符 128"/>
            <p:cNvCxnSpPr>
              <a:stCxn id="118" idx="4"/>
              <a:endCxn id="16" idx="0"/>
            </p:cNvCxnSpPr>
            <p:nvPr/>
          </p:nvCxnSpPr>
          <p:spPr>
            <a:xfrm flipH="1">
              <a:off x="5307504" y="4255507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线箭头连接符 130"/>
            <p:cNvCxnSpPr>
              <a:stCxn id="114" idx="4"/>
            </p:cNvCxnSpPr>
            <p:nvPr/>
          </p:nvCxnSpPr>
          <p:spPr>
            <a:xfrm>
              <a:off x="2543529" y="4242242"/>
              <a:ext cx="0" cy="350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线箭头连接符 134"/>
            <p:cNvCxnSpPr>
              <a:endCxn id="10" idx="0"/>
            </p:cNvCxnSpPr>
            <p:nvPr/>
          </p:nvCxnSpPr>
          <p:spPr>
            <a:xfrm>
              <a:off x="2543528" y="4959307"/>
              <a:ext cx="0" cy="337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线箭头连接符 97"/>
            <p:cNvCxnSpPr>
              <a:stCxn id="115" idx="4"/>
              <a:endCxn id="13" idx="0"/>
            </p:cNvCxnSpPr>
            <p:nvPr/>
          </p:nvCxnSpPr>
          <p:spPr>
            <a:xfrm flipH="1">
              <a:off x="3925516" y="4242242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线箭头连接符 98"/>
            <p:cNvCxnSpPr>
              <a:endCxn id="17" idx="0"/>
            </p:cNvCxnSpPr>
            <p:nvPr/>
          </p:nvCxnSpPr>
          <p:spPr>
            <a:xfrm>
              <a:off x="2543528" y="4959307"/>
              <a:ext cx="4119168" cy="3370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任意形状 1"/>
          <p:cNvSpPr/>
          <p:nvPr/>
        </p:nvSpPr>
        <p:spPr>
          <a:xfrm>
            <a:off x="8530254" y="3867912"/>
            <a:ext cx="3082626" cy="1399032"/>
          </a:xfrm>
          <a:custGeom>
            <a:avLst/>
            <a:gdLst>
              <a:gd name="connsiteX0" fmla="*/ 3082626 w 3082626"/>
              <a:gd name="connsiteY0" fmla="*/ 0 h 1399032"/>
              <a:gd name="connsiteX1" fmla="*/ 2067642 w 3082626"/>
              <a:gd name="connsiteY1" fmla="*/ 347472 h 1399032"/>
              <a:gd name="connsiteX2" fmla="*/ 705186 w 3082626"/>
              <a:gd name="connsiteY2" fmla="*/ 54864 h 1399032"/>
              <a:gd name="connsiteX3" fmla="*/ 119970 w 3082626"/>
              <a:gd name="connsiteY3" fmla="*/ 128016 h 1399032"/>
              <a:gd name="connsiteX4" fmla="*/ 19386 w 3082626"/>
              <a:gd name="connsiteY4" fmla="*/ 822960 h 1399032"/>
              <a:gd name="connsiteX5" fmla="*/ 385146 w 3082626"/>
              <a:gd name="connsiteY5" fmla="*/ 1399032 h 1399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82626" h="1399032">
                <a:moveTo>
                  <a:pt x="3082626" y="0"/>
                </a:moveTo>
                <a:cubicBezTo>
                  <a:pt x="2773254" y="169164"/>
                  <a:pt x="2463882" y="338328"/>
                  <a:pt x="2067642" y="347472"/>
                </a:cubicBezTo>
                <a:cubicBezTo>
                  <a:pt x="1671402" y="356616"/>
                  <a:pt x="1029798" y="91440"/>
                  <a:pt x="705186" y="54864"/>
                </a:cubicBezTo>
                <a:cubicBezTo>
                  <a:pt x="380574" y="18288"/>
                  <a:pt x="234270" y="0"/>
                  <a:pt x="119970" y="128016"/>
                </a:cubicBezTo>
                <a:cubicBezTo>
                  <a:pt x="5670" y="256032"/>
                  <a:pt x="-24810" y="611124"/>
                  <a:pt x="19386" y="822960"/>
                </a:cubicBezTo>
                <a:cubicBezTo>
                  <a:pt x="63582" y="1034796"/>
                  <a:pt x="276942" y="1278636"/>
                  <a:pt x="385146" y="139903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矩形 99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022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10435688" cy="682623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多</a:t>
            </a:r>
            <a:r>
              <a:rPr lang="zh-CN" altLang="en-US" sz="2600" dirty="0"/>
              <a:t>分类器分层识别算法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内容占位符 2"/>
          <p:cNvSpPr txBox="1">
            <a:spLocks/>
          </p:cNvSpPr>
          <p:nvPr/>
        </p:nvSpPr>
        <p:spPr>
          <a:xfrm>
            <a:off x="730278" y="1131320"/>
            <a:ext cx="10196223" cy="4893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buBlip>
                <a:blip r:embed="rId3"/>
              </a:buBlip>
            </a:pP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【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子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任务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二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】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面向微博的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 </a:t>
            </a:r>
            <a:r>
              <a:rPr kumimoji="1" lang="en-US" altLang="zh-CN" sz="1600" i="1" dirty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sz="16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基于相反语义的反讽</a:t>
            </a:r>
            <a:r>
              <a:rPr kumimoji="1" lang="zh-CN" altLang="en-US" sz="1600" i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600" i="1" dirty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sz="16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情景反讽</a:t>
            </a:r>
            <a:r>
              <a:rPr kumimoji="1" lang="zh-CN" altLang="en-US" sz="1600" i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600" i="1" dirty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sz="16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其他反</a:t>
            </a:r>
            <a:r>
              <a:rPr kumimoji="1" lang="zh-CN" altLang="en-US" sz="1600" i="1" dirty="0" smtClean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讽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四分类</a:t>
            </a:r>
            <a:endParaRPr kumimoji="1"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30000"/>
              </a:lnSpc>
              <a:buFont typeface="+mj-lt"/>
              <a:buAutoNum type="arabicPeriod"/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原本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反讽四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分类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问题</a:t>
            </a:r>
            <a:endParaRPr kumimoji="1" lang="zh-CN" altLang="en-US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30000"/>
              </a:lnSpc>
              <a:buFont typeface="+mj-lt"/>
              <a:buAutoNum type="arabicPeriod"/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面向 </a:t>
            </a:r>
            <a:r>
              <a:rPr kumimoji="1"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</a:t>
            </a:r>
            <a:r>
              <a:rPr kumimoji="1" lang="zh-TW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、</a:t>
            </a:r>
            <a:r>
              <a:rPr kumimoji="1"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基于相反语义的反讽</a:t>
            </a:r>
            <a:r>
              <a:rPr kumimoji="1" lang="zh-TW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二分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类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30000"/>
              </a:lnSpc>
              <a:buFont typeface="+mj-lt"/>
              <a:buAutoNum type="arabicPeriod"/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面向 </a:t>
            </a:r>
            <a:r>
              <a:rPr kumimoji="1"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</a:t>
            </a:r>
            <a:r>
              <a:rPr kumimoji="1" lang="zh-TW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、</a:t>
            </a:r>
            <a:r>
              <a:rPr kumimoji="1"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情景反讽</a:t>
            </a:r>
            <a:r>
              <a:rPr kumimoji="1" lang="zh-TW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二分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类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30000"/>
              </a:lnSpc>
              <a:buFont typeface="+mj-lt"/>
              <a:buAutoNum type="arabicPeriod"/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面向 </a:t>
            </a:r>
            <a:r>
              <a:rPr kumimoji="1"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</a:t>
            </a:r>
            <a:r>
              <a:rPr kumimoji="1" lang="zh-TW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、</a:t>
            </a:r>
            <a:r>
              <a:rPr kumimoji="1"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其他反讽</a:t>
            </a:r>
            <a:r>
              <a:rPr kumimoji="1" lang="zh-TW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二分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类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30000"/>
              </a:lnSpc>
              <a:buBlip>
                <a:blip r:embed="rId3"/>
              </a:buBlip>
            </a:pPr>
            <a:endParaRPr kumimoji="1" lang="en-US" altLang="zh-CN" sz="1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30000"/>
              </a:lnSpc>
              <a:buBlip>
                <a:blip r:embed="rId3"/>
              </a:buBlip>
            </a:pP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决策过程分成两部分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3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第一部分：初步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完成对微博的四分类反讽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识别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30000"/>
              </a:lnSpc>
              <a:buBlip>
                <a:blip r:embed="rId3"/>
              </a:buBlip>
            </a:pPr>
            <a:r>
              <a:rPr kumimoji="1"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对应第</a:t>
            </a:r>
            <a:r>
              <a:rPr kumimoji="1" lang="en-US" altLang="zh-CN" sz="1200" dirty="0" smtClean="0">
                <a:latin typeface="Microsoft YaHei" charset="-122"/>
                <a:ea typeface="Microsoft YaHei" charset="-122"/>
                <a:cs typeface="Microsoft YaHei" charset="-122"/>
              </a:rPr>
              <a:t> 1 </a:t>
            </a:r>
            <a:r>
              <a:rPr kumimoji="1"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步</a:t>
            </a:r>
            <a:endParaRPr kumimoji="1" lang="en-US" altLang="zh-CN" sz="12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3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第二部分：基于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第一部分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的识别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结果逐步进行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修正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30000"/>
              </a:lnSpc>
              <a:buBlip>
                <a:blip r:embed="rId3"/>
              </a:buBlip>
            </a:pPr>
            <a:r>
              <a:rPr kumimoji="1"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当</a:t>
            </a:r>
            <a:r>
              <a:rPr kumimoji="1"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新的识别结果充分可信则修改前一步得到的预测</a:t>
            </a:r>
            <a:r>
              <a:rPr kumimoji="1"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标签</a:t>
            </a:r>
            <a:endParaRPr kumimoji="1" lang="en-US" altLang="zh-CN" sz="12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30000"/>
              </a:lnSpc>
              <a:buBlip>
                <a:blip r:embed="rId3"/>
              </a:buBlip>
            </a:pPr>
            <a:r>
              <a:rPr kumimoji="1"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可信度</a:t>
            </a:r>
            <a:r>
              <a:rPr kumimoji="1"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由投票数</a:t>
            </a:r>
            <a:r>
              <a:rPr kumimoji="1"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决定</a:t>
            </a:r>
            <a:endParaRPr kumimoji="1" lang="en-US" altLang="zh-CN" sz="12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30000"/>
              </a:lnSpc>
              <a:buBlip>
                <a:blip r:embed="rId3"/>
              </a:buBlip>
            </a:pPr>
            <a:r>
              <a:rPr kumimoji="1"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对应第</a:t>
            </a:r>
            <a:r>
              <a:rPr kumimoji="1" lang="en-US" altLang="zh-CN" sz="1200" dirty="0" smtClean="0">
                <a:latin typeface="Microsoft YaHei" charset="-122"/>
                <a:ea typeface="Microsoft YaHei" charset="-122"/>
                <a:cs typeface="Microsoft YaHei" charset="-122"/>
              </a:rPr>
              <a:t> 2, 3, 4 </a:t>
            </a:r>
            <a:r>
              <a:rPr kumimoji="1"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步</a:t>
            </a:r>
            <a:endParaRPr kumimoji="1" lang="en-US" altLang="zh-CN" sz="12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30000"/>
              </a:lnSpc>
              <a:buBlip>
                <a:blip r:embed="rId3"/>
              </a:buBlip>
            </a:pP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8489247" y="373071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995988" y="451801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721462" y="3656287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8424601" y="4113487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795890" y="419717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939384" y="3799066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9257122" y="4090243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99029" y="4657180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9251141" y="321117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602930" y="3296669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736993" y="3579738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866194" y="3300613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9938980" y="3799332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0112702" y="347046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0121100" y="381990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9791766" y="3013599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10211312" y="3186243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330624" y="365416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8903669" y="4461460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9553694" y="4549439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9854712" y="5146251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10476141" y="4635619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0152856" y="4260146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9467058" y="4970397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9106953" y="487311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9680587" y="4224757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0304849" y="5135330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1217596" y="419841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10945958" y="4949333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0792673" y="4296342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7703363" y="37990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0078428" y="467026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8275745" y="299545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7995988" y="35588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7855763" y="39514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364278" y="33347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8829241" y="304057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8201317" y="485959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9178745" y="277767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8008163" y="41038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9166237" y="35848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9357909" y="370775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9739970" y="26893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0121100" y="27927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8532372" y="271832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7866716" y="294160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8804820" y="2680969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9519782" y="20861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10644148" y="392061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0683458" y="35448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10520975" y="28520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10436482" y="255146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10973907" y="305986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10923192" y="35766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11224407" y="3375041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10745519" y="330680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1219443" y="36012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9273196" y="2404397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941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9252008" cy="682623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分类</a:t>
            </a:r>
            <a:r>
              <a:rPr lang="zh-CN" altLang="en-US" sz="2600" dirty="0"/>
              <a:t>模型框架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76" name="组 75"/>
          <p:cNvGrpSpPr/>
          <p:nvPr/>
        </p:nvGrpSpPr>
        <p:grpSpPr>
          <a:xfrm>
            <a:off x="507321" y="1702260"/>
            <a:ext cx="11535363" cy="3568699"/>
            <a:chOff x="1445981" y="2452499"/>
            <a:chExt cx="8629861" cy="2669823"/>
          </a:xfrm>
        </p:grpSpPr>
        <p:sp>
          <p:nvSpPr>
            <p:cNvPr id="77" name="圆角矩形 76"/>
            <p:cNvSpPr/>
            <p:nvPr/>
          </p:nvSpPr>
          <p:spPr>
            <a:xfrm>
              <a:off x="2372185" y="2970547"/>
              <a:ext cx="1186720" cy="317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2473798" y="3072161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2685463" y="3072161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2897128" y="3072161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3108793" y="3066609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3320458" y="3066609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3" name="圆角矩形 82"/>
            <p:cNvSpPr/>
            <p:nvPr/>
          </p:nvSpPr>
          <p:spPr>
            <a:xfrm>
              <a:off x="2372185" y="3525930"/>
              <a:ext cx="1186720" cy="317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2473798" y="3627544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2685463" y="3627544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2897128" y="3627544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3108793" y="3621992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3320458" y="3621992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9" name="圆角矩形 88"/>
            <p:cNvSpPr/>
            <p:nvPr/>
          </p:nvSpPr>
          <p:spPr>
            <a:xfrm>
              <a:off x="2372185" y="4607615"/>
              <a:ext cx="1186720" cy="317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>
              <a:off x="2473798" y="4709229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2685463" y="4709229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>
              <a:off x="2897128" y="4709229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3108793" y="4703677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3320458" y="4703677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95" name="圆角矩形 94"/>
            <p:cNvSpPr/>
            <p:nvPr/>
          </p:nvSpPr>
          <p:spPr>
            <a:xfrm>
              <a:off x="2239221" y="2828781"/>
              <a:ext cx="1462105" cy="229352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本框 95"/>
                <p:cNvSpPr txBox="1"/>
                <p:nvPr/>
              </p:nvSpPr>
              <p:spPr>
                <a:xfrm>
                  <a:off x="1735896" y="2984746"/>
                  <a:ext cx="194181" cy="1611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400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1400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1400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</p:txBody>
            </p:sp>
          </mc:Choice>
          <mc:Fallback xmlns="">
            <p:sp>
              <p:nvSpPr>
                <p:cNvPr id="23" name="文本框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5896" y="2984746"/>
                  <a:ext cx="253146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文本框 96"/>
                <p:cNvSpPr txBox="1"/>
                <p:nvPr/>
              </p:nvSpPr>
              <p:spPr>
                <a:xfrm>
                  <a:off x="1735896" y="3506092"/>
                  <a:ext cx="194181" cy="1611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400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1400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1400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</p:txBody>
            </p:sp>
          </mc:Choice>
          <mc:Fallback xmlns="">
            <p:sp>
              <p:nvSpPr>
                <p:cNvPr id="24" name="文本框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5896" y="3506092"/>
                  <a:ext cx="249940" cy="21544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本框 97"/>
                <p:cNvSpPr txBox="1"/>
                <p:nvPr/>
              </p:nvSpPr>
              <p:spPr>
                <a:xfrm>
                  <a:off x="1719519" y="4621814"/>
                  <a:ext cx="193797" cy="1611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400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1400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1400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</p:txBody>
            </p:sp>
          </mc:Choice>
          <mc:Fallback xmlns="">
            <p:sp>
              <p:nvSpPr>
                <p:cNvPr id="25" name="文本框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9519" y="4621814"/>
                  <a:ext cx="250261" cy="21544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9" name="直线箭头连接符 98"/>
            <p:cNvCxnSpPr/>
            <p:nvPr/>
          </p:nvCxnSpPr>
          <p:spPr>
            <a:xfrm>
              <a:off x="2025581" y="3695261"/>
              <a:ext cx="34661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箭头连接符 99"/>
            <p:cNvCxnSpPr/>
            <p:nvPr/>
          </p:nvCxnSpPr>
          <p:spPr>
            <a:xfrm>
              <a:off x="2025581" y="4766399"/>
              <a:ext cx="34661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文本框 100"/>
            <p:cNvSpPr txBox="1"/>
            <p:nvPr/>
          </p:nvSpPr>
          <p:spPr>
            <a:xfrm>
              <a:off x="1445981" y="2505616"/>
              <a:ext cx="713789" cy="241767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r>
                <a:rPr kumimoji="1" lang="zh-CN" altLang="en-US" sz="1500" dirty="0">
                  <a:latin typeface="Microsoft YaHei" charset="-122"/>
                  <a:ea typeface="Microsoft YaHei" charset="-122"/>
                  <a:cs typeface="Microsoft YaHei" charset="-122"/>
                </a:rPr>
                <a:t>微博文本</a:t>
              </a:r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2583985" y="2478300"/>
              <a:ext cx="569880" cy="2417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500" dirty="0">
                  <a:latin typeface="Microsoft YaHei" charset="-122"/>
                  <a:ea typeface="Microsoft YaHei" charset="-122"/>
                  <a:cs typeface="Microsoft YaHei" charset="-122"/>
                </a:rPr>
                <a:t>词嵌入</a:t>
              </a:r>
            </a:p>
          </p:txBody>
        </p:sp>
        <p:sp>
          <p:nvSpPr>
            <p:cNvPr id="103" name="圆角矩形 102"/>
            <p:cNvSpPr/>
            <p:nvPr/>
          </p:nvSpPr>
          <p:spPr>
            <a:xfrm>
              <a:off x="4547255" y="2961324"/>
              <a:ext cx="275202" cy="196434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RNN</a:t>
              </a:r>
              <a:r>
                <a:rPr kumimoji="1" lang="zh-CN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/ CNN</a:t>
              </a:r>
              <a:endParaRPr kumimoji="1" lang="zh-CN" altLang="en-US" sz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4" name="圆角矩形 103"/>
            <p:cNvSpPr/>
            <p:nvPr/>
          </p:nvSpPr>
          <p:spPr>
            <a:xfrm>
              <a:off x="5594157" y="2961326"/>
              <a:ext cx="272857" cy="1964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eaVert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池化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/ </a:t>
              </a:r>
              <a:r>
                <a:rPr kumimoji="1" lang="zh-CN" altLang="en-US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注意力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/ </a:t>
              </a:r>
              <a:r>
                <a:rPr kumimoji="1" lang="zh-CN" altLang="en-US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其他 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 </a:t>
              </a:r>
              <a:endParaRPr kumimoji="1" lang="zh-CN" altLang="en-US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5" name="圆角矩形 104"/>
            <p:cNvSpPr/>
            <p:nvPr/>
          </p:nvSpPr>
          <p:spPr>
            <a:xfrm>
              <a:off x="3876176" y="2822181"/>
              <a:ext cx="284201" cy="2300141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eaVert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高斯噪声</a:t>
              </a:r>
            </a:p>
          </p:txBody>
        </p:sp>
        <p:sp>
          <p:nvSpPr>
            <p:cNvPr id="106" name="圆角矩形 105"/>
            <p:cNvSpPr/>
            <p:nvPr/>
          </p:nvSpPr>
          <p:spPr>
            <a:xfrm>
              <a:off x="6312700" y="2797133"/>
              <a:ext cx="272857" cy="232085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Dropout</a:t>
              </a:r>
              <a:endParaRPr kumimoji="1" lang="zh-CN" altLang="en-US" sz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7" name="圆角矩形 106"/>
            <p:cNvSpPr/>
            <p:nvPr/>
          </p:nvSpPr>
          <p:spPr>
            <a:xfrm>
              <a:off x="6981981" y="2945669"/>
              <a:ext cx="272857" cy="197951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eaVert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全联接层</a:t>
              </a:r>
            </a:p>
          </p:txBody>
        </p:sp>
        <p:sp>
          <p:nvSpPr>
            <p:cNvPr id="108" name="圆角矩形 107"/>
            <p:cNvSpPr/>
            <p:nvPr/>
          </p:nvSpPr>
          <p:spPr>
            <a:xfrm>
              <a:off x="7433260" y="2945669"/>
              <a:ext cx="275202" cy="197951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Softmax</a:t>
              </a:r>
            </a:p>
          </p:txBody>
        </p:sp>
        <p:cxnSp>
          <p:nvCxnSpPr>
            <p:cNvPr id="109" name="直线箭头连接符 108"/>
            <p:cNvCxnSpPr>
              <a:stCxn id="85" idx="3"/>
            </p:cNvCxnSpPr>
            <p:nvPr/>
          </p:nvCxnSpPr>
          <p:spPr>
            <a:xfrm>
              <a:off x="3558921" y="3129331"/>
              <a:ext cx="30873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箭头连接符 109"/>
            <p:cNvCxnSpPr/>
            <p:nvPr/>
          </p:nvCxnSpPr>
          <p:spPr>
            <a:xfrm>
              <a:off x="3558921" y="3701431"/>
              <a:ext cx="30873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线箭头连接符 110"/>
            <p:cNvCxnSpPr/>
            <p:nvPr/>
          </p:nvCxnSpPr>
          <p:spPr>
            <a:xfrm>
              <a:off x="3560240" y="4774383"/>
              <a:ext cx="30739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线箭头连接符 111"/>
            <p:cNvCxnSpPr/>
            <p:nvPr/>
          </p:nvCxnSpPr>
          <p:spPr>
            <a:xfrm>
              <a:off x="4161403" y="3129331"/>
              <a:ext cx="38585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线箭头连接符 112"/>
            <p:cNvCxnSpPr/>
            <p:nvPr/>
          </p:nvCxnSpPr>
          <p:spPr>
            <a:xfrm>
              <a:off x="4161403" y="3701431"/>
              <a:ext cx="38585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线箭头连接符 113"/>
            <p:cNvCxnSpPr/>
            <p:nvPr/>
          </p:nvCxnSpPr>
          <p:spPr>
            <a:xfrm>
              <a:off x="4160364" y="4774383"/>
              <a:ext cx="3868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线箭头连接符 114"/>
            <p:cNvCxnSpPr/>
            <p:nvPr/>
          </p:nvCxnSpPr>
          <p:spPr>
            <a:xfrm>
              <a:off x="4822457" y="3123161"/>
              <a:ext cx="2365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线箭头连接符 115"/>
            <p:cNvCxnSpPr/>
            <p:nvPr/>
          </p:nvCxnSpPr>
          <p:spPr>
            <a:xfrm>
              <a:off x="4822457" y="3695261"/>
              <a:ext cx="2365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线箭头连接符 116"/>
            <p:cNvCxnSpPr/>
            <p:nvPr/>
          </p:nvCxnSpPr>
          <p:spPr>
            <a:xfrm>
              <a:off x="5343175" y="3123161"/>
              <a:ext cx="2365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线箭头连接符 117"/>
            <p:cNvCxnSpPr/>
            <p:nvPr/>
          </p:nvCxnSpPr>
          <p:spPr>
            <a:xfrm>
              <a:off x="5343175" y="3688169"/>
              <a:ext cx="2365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线箭头连接符 118"/>
            <p:cNvCxnSpPr/>
            <p:nvPr/>
          </p:nvCxnSpPr>
          <p:spPr>
            <a:xfrm>
              <a:off x="6596190" y="3935426"/>
              <a:ext cx="3857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线箭头连接符 119"/>
            <p:cNvCxnSpPr/>
            <p:nvPr/>
          </p:nvCxnSpPr>
          <p:spPr>
            <a:xfrm>
              <a:off x="7254838" y="3935426"/>
              <a:ext cx="178438" cy="12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线箭头连接符 120"/>
            <p:cNvCxnSpPr/>
            <p:nvPr/>
          </p:nvCxnSpPr>
          <p:spPr>
            <a:xfrm>
              <a:off x="7708462" y="3935426"/>
              <a:ext cx="64190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文本框 121"/>
            <p:cNvSpPr txBox="1"/>
            <p:nvPr/>
          </p:nvSpPr>
          <p:spPr>
            <a:xfrm>
              <a:off x="4397605" y="2452499"/>
              <a:ext cx="1615959" cy="241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500" dirty="0">
                  <a:latin typeface="Microsoft YaHei" charset="-122"/>
                  <a:ea typeface="Microsoft YaHei" charset="-122"/>
                  <a:cs typeface="Microsoft YaHei" charset="-122"/>
                </a:rPr>
                <a:t>特征编码器</a:t>
              </a:r>
              <a:endParaRPr kumimoji="1" lang="en-US" altLang="zh-CN" sz="15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23" name="圆角矩形 122"/>
            <p:cNvSpPr/>
            <p:nvPr/>
          </p:nvSpPr>
          <p:spPr>
            <a:xfrm>
              <a:off x="4357678" y="2801459"/>
              <a:ext cx="1703947" cy="232085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24" name="文本框 123"/>
            <p:cNvSpPr txBox="1"/>
            <p:nvPr/>
          </p:nvSpPr>
          <p:spPr>
            <a:xfrm>
              <a:off x="7639382" y="2787742"/>
              <a:ext cx="1615959" cy="391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rPr>
                <a:t>各反讽类别</a:t>
              </a:r>
              <a:endPara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/>
              <a:r>
                <a: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rPr>
                <a:t>概率分布</a:t>
              </a:r>
              <a:endPara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25" name="直线箭头连接符 124"/>
            <p:cNvCxnSpPr/>
            <p:nvPr/>
          </p:nvCxnSpPr>
          <p:spPr>
            <a:xfrm>
              <a:off x="2025579" y="3161343"/>
              <a:ext cx="34661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文本框 125"/>
            <p:cNvSpPr txBox="1"/>
            <p:nvPr/>
          </p:nvSpPr>
          <p:spPr>
            <a:xfrm>
              <a:off x="5033082" y="2945674"/>
              <a:ext cx="247284" cy="230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CN" sz="1400">
                  <a:latin typeface="Microsoft YaHei" charset="-122"/>
                  <a:ea typeface="Microsoft YaHei" charset="-122"/>
                  <a:cs typeface="Microsoft YaHei" charset="-122"/>
                </a:rPr>
                <a:t>…</a:t>
              </a:r>
              <a:endPara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27" name="文本框 126"/>
            <p:cNvSpPr txBox="1"/>
            <p:nvPr/>
          </p:nvSpPr>
          <p:spPr>
            <a:xfrm>
              <a:off x="5035015" y="3492969"/>
              <a:ext cx="247284" cy="230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CN" sz="1400">
                  <a:latin typeface="Microsoft YaHei" charset="-122"/>
                  <a:ea typeface="Microsoft YaHei" charset="-122"/>
                  <a:cs typeface="Microsoft YaHei" charset="-122"/>
                </a:rPr>
                <a:t>…</a:t>
              </a:r>
              <a:endPara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28" name="文本框 127"/>
            <p:cNvSpPr txBox="1"/>
            <p:nvPr/>
          </p:nvSpPr>
          <p:spPr>
            <a:xfrm>
              <a:off x="5028303" y="4589730"/>
              <a:ext cx="247284" cy="230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CN" sz="1400" dirty="0">
                  <a:latin typeface="Microsoft YaHei" charset="-122"/>
                  <a:ea typeface="Microsoft YaHei" charset="-122"/>
                  <a:cs typeface="Microsoft YaHei" charset="-122"/>
                </a:rPr>
                <a:t>…</a:t>
              </a:r>
              <a:endPara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29" name="直线箭头连接符 128"/>
            <p:cNvCxnSpPr/>
            <p:nvPr/>
          </p:nvCxnSpPr>
          <p:spPr>
            <a:xfrm>
              <a:off x="5856373" y="3922091"/>
              <a:ext cx="45632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圆角矩形 129"/>
            <p:cNvSpPr/>
            <p:nvPr/>
          </p:nvSpPr>
          <p:spPr>
            <a:xfrm rot="5400000">
              <a:off x="8025883" y="3776642"/>
              <a:ext cx="966538" cy="317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31" name="椭圆 130"/>
            <p:cNvSpPr/>
            <p:nvPr/>
          </p:nvSpPr>
          <p:spPr>
            <a:xfrm rot="5400000">
              <a:off x="8442055" y="3542920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32" name="椭圆 131"/>
            <p:cNvSpPr/>
            <p:nvPr/>
          </p:nvSpPr>
          <p:spPr>
            <a:xfrm rot="5400000">
              <a:off x="8442055" y="3754585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33" name="椭圆 132"/>
            <p:cNvSpPr/>
            <p:nvPr/>
          </p:nvSpPr>
          <p:spPr>
            <a:xfrm rot="5400000">
              <a:off x="8442055" y="3966250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34" name="椭圆 133"/>
            <p:cNvSpPr/>
            <p:nvPr/>
          </p:nvSpPr>
          <p:spPr>
            <a:xfrm rot="5400000">
              <a:off x="8447607" y="4177915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35" name="文本框 134"/>
            <p:cNvSpPr txBox="1"/>
            <p:nvPr/>
          </p:nvSpPr>
          <p:spPr>
            <a:xfrm rot="5400000">
              <a:off x="1815134" y="3948070"/>
              <a:ext cx="247284" cy="230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CN" sz="1400" dirty="0">
                  <a:latin typeface="Microsoft YaHei" charset="-122"/>
                  <a:ea typeface="Microsoft YaHei" charset="-122"/>
                  <a:cs typeface="Microsoft YaHei" charset="-122"/>
                </a:rPr>
                <a:t>…</a:t>
              </a:r>
              <a:endPara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36" name="文本框 135"/>
            <p:cNvSpPr txBox="1"/>
            <p:nvPr/>
          </p:nvSpPr>
          <p:spPr>
            <a:xfrm rot="5400000">
              <a:off x="2841205" y="4110403"/>
              <a:ext cx="247284" cy="230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CN" sz="1400">
                  <a:latin typeface="Microsoft YaHei" charset="-122"/>
                  <a:ea typeface="Microsoft YaHei" charset="-122"/>
                  <a:cs typeface="Microsoft YaHei" charset="-122"/>
                </a:rPr>
                <a:t>…</a:t>
              </a:r>
              <a:endPara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37" name="直线箭头连接符 136"/>
            <p:cNvCxnSpPr/>
            <p:nvPr/>
          </p:nvCxnSpPr>
          <p:spPr>
            <a:xfrm>
              <a:off x="4823493" y="4774383"/>
              <a:ext cx="2354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线箭头连接符 137"/>
            <p:cNvCxnSpPr/>
            <p:nvPr/>
          </p:nvCxnSpPr>
          <p:spPr>
            <a:xfrm>
              <a:off x="5344211" y="4774383"/>
              <a:ext cx="2354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圆角矩形 138"/>
            <p:cNvSpPr/>
            <p:nvPr/>
          </p:nvSpPr>
          <p:spPr>
            <a:xfrm>
              <a:off x="6785569" y="2797133"/>
              <a:ext cx="1132376" cy="232085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0" name="文本框 139"/>
            <p:cNvSpPr txBox="1"/>
            <p:nvPr/>
          </p:nvSpPr>
          <p:spPr>
            <a:xfrm>
              <a:off x="6560433" y="2473968"/>
              <a:ext cx="1615959" cy="241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500" dirty="0">
                  <a:latin typeface="Microsoft YaHei" charset="-122"/>
                  <a:ea typeface="Microsoft YaHei" charset="-122"/>
                  <a:cs typeface="Microsoft YaHei" charset="-122"/>
                </a:rPr>
                <a:t>概率预测器</a:t>
              </a:r>
              <a:endParaRPr kumimoji="1" lang="en-US" altLang="zh-CN" sz="15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1" name="圆角矩形 140"/>
            <p:cNvSpPr/>
            <p:nvPr/>
          </p:nvSpPr>
          <p:spPr>
            <a:xfrm>
              <a:off x="8962621" y="3452161"/>
              <a:ext cx="275202" cy="96653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2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Argmax</a:t>
              </a:r>
              <a:endParaRPr kumimoji="1" lang="en-US" altLang="zh-CN" sz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2" name="文本框 141"/>
            <p:cNvSpPr txBox="1"/>
            <p:nvPr/>
          </p:nvSpPr>
          <p:spPr>
            <a:xfrm>
              <a:off x="9437835" y="3773847"/>
              <a:ext cx="210107" cy="241767"/>
            </a:xfrm>
            <a:prstGeom prst="rect">
              <a:avLst/>
            </a:prstGeom>
            <a:noFill/>
          </p:spPr>
          <p:txBody>
            <a:bodyPr vert="horz" wrap="none" rtlCol="0" anchor="t">
              <a:spAutoFit/>
            </a:bodyPr>
            <a:lstStyle/>
            <a:p>
              <a:r>
                <a:rPr kumimoji="1" lang="en-US" altLang="zh-CN" sz="1500" i="1" dirty="0">
                  <a:latin typeface="Microsoft YaHei" charset="-122"/>
                  <a:ea typeface="Microsoft YaHei" charset="-122"/>
                  <a:cs typeface="Microsoft YaHei" charset="-122"/>
                </a:rPr>
                <a:t>c</a:t>
              </a:r>
              <a:endParaRPr kumimoji="1" lang="zh-CN" altLang="en-US" sz="1500" i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43" name="直线箭头连接符 142"/>
            <p:cNvCxnSpPr/>
            <p:nvPr/>
          </p:nvCxnSpPr>
          <p:spPr>
            <a:xfrm>
              <a:off x="8667940" y="3935430"/>
              <a:ext cx="294685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线箭头连接符 143"/>
            <p:cNvCxnSpPr/>
            <p:nvPr/>
          </p:nvCxnSpPr>
          <p:spPr>
            <a:xfrm flipV="1">
              <a:off x="9237823" y="3935430"/>
              <a:ext cx="200012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矩形 144"/>
            <p:cNvSpPr/>
            <p:nvPr/>
          </p:nvSpPr>
          <p:spPr>
            <a:xfrm>
              <a:off x="9069461" y="2945673"/>
              <a:ext cx="1006381" cy="2302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rPr>
                <a:t>反讽类别</a:t>
              </a:r>
              <a:endPara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cxnSp>
        <p:nvCxnSpPr>
          <p:cNvPr id="147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矩形 147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6" name="矩形 145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247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511195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数据</a:t>
            </a:r>
            <a:r>
              <a:rPr lang="zh-CN" altLang="en-US" sz="2600" dirty="0"/>
              <a:t>预处理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内容占位符 2"/>
          <p:cNvSpPr txBox="1">
            <a:spLocks/>
          </p:cNvSpPr>
          <p:nvPr/>
        </p:nvSpPr>
        <p:spPr>
          <a:xfrm>
            <a:off x="730279" y="1131320"/>
            <a:ext cx="5554774" cy="4893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+mn-ea"/>
                <a:cs typeface="Times New Roman" charset="0"/>
              </a:rPr>
              <a:t>用户</a:t>
            </a:r>
            <a:r>
              <a:rPr kumimoji="1" lang="zh-CN" altLang="en-US" sz="1800" dirty="0" smtClean="0">
                <a:latin typeface="+mn-ea"/>
                <a:cs typeface="Times New Roman" charset="0"/>
              </a:rPr>
              <a:t>标签</a:t>
            </a:r>
            <a:endParaRPr kumimoji="1" lang="en-US" altLang="zh-TW" sz="1800" dirty="0" smtClean="0">
              <a:latin typeface="+mn-ea"/>
              <a:cs typeface="Times New Roman" charset="0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+mn-ea"/>
                <a:cs typeface="Times New Roman" charset="0"/>
              </a:rPr>
              <a:t>“ 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@</a:t>
            </a:r>
            <a:r>
              <a:rPr kumimoji="1" lang="en-US" altLang="zh-CN" sz="1400" dirty="0" err="1" smtClean="0">
                <a:latin typeface="+mn-ea"/>
                <a:cs typeface="Times New Roman" charset="0"/>
              </a:rPr>
              <a:t>someuser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 ”</a:t>
            </a:r>
            <a:r>
              <a:rPr kumimoji="1" lang="en-US" altLang="zh-CN" sz="14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 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&lt;user&gt; ”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+mn-ea"/>
                <a:cs typeface="Times New Roman" charset="0"/>
              </a:rPr>
              <a:t>井</a:t>
            </a:r>
            <a:r>
              <a:rPr kumimoji="1" lang="zh-CN" altLang="en-US" sz="1800" dirty="0" smtClean="0">
                <a:latin typeface="+mn-ea"/>
                <a:cs typeface="Times New Roman" charset="0"/>
              </a:rPr>
              <a:t>号标签</a:t>
            </a:r>
            <a:endParaRPr kumimoji="1" lang="en-US" altLang="zh-TW" sz="1800" dirty="0" smtClean="0">
              <a:latin typeface="+mn-ea"/>
              <a:cs typeface="Times New Roman" charset="0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#</a:t>
            </a:r>
            <a:r>
              <a:rPr kumimoji="1" lang="en-US" altLang="zh-CN" sz="1400" dirty="0" err="1" smtClean="0">
                <a:latin typeface="+mn-ea"/>
                <a:cs typeface="Times New Roman" charset="0"/>
              </a:rPr>
              <a:t>SoCute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”</a:t>
            </a:r>
            <a:r>
              <a:rPr kumimoji="1" lang="en-US" altLang="zh-CN" sz="14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&lt;hashtag&gt;”,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So”,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Cute”,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&lt;/hashtag&gt;”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+mn-ea"/>
                <a:cs typeface="Times New Roman" charset="0"/>
              </a:rPr>
              <a:t>全</a:t>
            </a:r>
            <a:r>
              <a:rPr kumimoji="1" lang="zh-CN" altLang="en-US" sz="1800" dirty="0" smtClean="0">
                <a:latin typeface="+mn-ea"/>
                <a:cs typeface="Times New Roman" charset="0"/>
              </a:rPr>
              <a:t>字母</a:t>
            </a:r>
            <a:r>
              <a:rPr kumimoji="1" lang="zh-CN" altLang="en-US" sz="1800" dirty="0">
                <a:latin typeface="+mn-ea"/>
                <a:cs typeface="Times New Roman" charset="0"/>
              </a:rPr>
              <a:t>大写的内容</a:t>
            </a:r>
            <a:endParaRPr kumimoji="1" lang="en-US" altLang="zh-TW" sz="1800" dirty="0" smtClean="0">
              <a:latin typeface="+mn-ea"/>
              <a:cs typeface="Times New Roman" charset="0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YAYYYY”</a:t>
            </a:r>
            <a:r>
              <a:rPr kumimoji="1" lang="en-US" altLang="zh-CN" sz="14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&lt;</a:t>
            </a:r>
            <a:r>
              <a:rPr kumimoji="1" lang="en-US" altLang="zh-CN" sz="1400" dirty="0" err="1" smtClean="0">
                <a:latin typeface="+mn-ea"/>
                <a:cs typeface="Times New Roman" charset="0"/>
              </a:rPr>
              <a:t>allcap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&gt;”,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err="1" smtClean="0">
                <a:latin typeface="+mn-ea"/>
                <a:cs typeface="Times New Roman" charset="0"/>
              </a:rPr>
              <a:t>yayyyy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”,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&lt;/</a:t>
            </a:r>
            <a:r>
              <a:rPr kumimoji="1" lang="en-US" altLang="zh-CN" sz="1400" dirty="0" err="1" smtClean="0">
                <a:latin typeface="+mn-ea"/>
                <a:cs typeface="Times New Roman" charset="0"/>
              </a:rPr>
              <a:t>allcap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&gt;”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+mn-ea"/>
                <a:cs typeface="Times New Roman" charset="0"/>
              </a:rPr>
              <a:t>重复</a:t>
            </a:r>
            <a:r>
              <a:rPr kumimoji="1" lang="zh-CN" altLang="en-US" sz="1800" dirty="0" smtClean="0">
                <a:latin typeface="+mn-ea"/>
                <a:cs typeface="Times New Roman" charset="0"/>
              </a:rPr>
              <a:t>次数大于等次三次的标点符号</a:t>
            </a:r>
            <a:endParaRPr kumimoji="1" lang="en-US" altLang="zh-TW" sz="1800" dirty="0" smtClean="0">
              <a:latin typeface="+mn-ea"/>
              <a:cs typeface="Times New Roman" charset="0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!!!”</a:t>
            </a:r>
            <a:r>
              <a:rPr kumimoji="1" lang="en-US" altLang="zh-CN" sz="14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!”,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&lt;repeated&gt;”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+mn-ea"/>
                <a:cs typeface="Times New Roman" charset="0"/>
              </a:rPr>
              <a:t>字母</a:t>
            </a:r>
            <a:r>
              <a:rPr kumimoji="1" lang="zh-CN" altLang="en-US" sz="1800" dirty="0" smtClean="0">
                <a:latin typeface="+mn-ea"/>
                <a:cs typeface="Times New Roman" charset="0"/>
              </a:rPr>
              <a:t>被故意重复的单词</a:t>
            </a:r>
            <a:endParaRPr kumimoji="1" lang="en-US" altLang="zh-TW" sz="1800" dirty="0" smtClean="0">
              <a:latin typeface="+mn-ea"/>
              <a:cs typeface="Times New Roman" charset="0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err="1" smtClean="0">
                <a:latin typeface="+mn-ea"/>
                <a:cs typeface="Times New Roman" charset="0"/>
              </a:rPr>
              <a:t>Noooooooo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”</a:t>
            </a:r>
            <a:r>
              <a:rPr kumimoji="1" lang="en-US" altLang="zh-CN" sz="14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No”,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&lt;elongated&gt;”</a:t>
            </a: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endParaRPr kumimoji="1" lang="en-US" altLang="zh-CN" sz="1400" dirty="0" smtClean="0">
              <a:latin typeface="+mn-ea"/>
              <a:cs typeface="Times New Roman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6285053" y="1080615"/>
            <a:ext cx="5617580" cy="4893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+mn-ea"/>
                <a:cs typeface="Times New Roman" charset="0"/>
              </a:rPr>
              <a:t>特定</a:t>
            </a:r>
            <a:r>
              <a:rPr kumimoji="1" lang="zh-CN" altLang="en-US" sz="1800" dirty="0" smtClean="0">
                <a:latin typeface="+mn-ea"/>
                <a:cs typeface="Times New Roman" charset="0"/>
              </a:rPr>
              <a:t>格式的内容</a:t>
            </a:r>
            <a:endParaRPr kumimoji="1" lang="en-US" altLang="zh-CN" sz="1800" dirty="0" smtClean="0">
              <a:latin typeface="+mn-ea"/>
              <a:cs typeface="Times New Roman" charset="0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+mn-ea"/>
                <a:cs typeface="Times New Roman" charset="0"/>
              </a:rPr>
              <a:t>数字串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 </a:t>
            </a:r>
            <a:r>
              <a:rPr kumimoji="1" lang="zh-CN" altLang="en-US" sz="14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&lt;</a:t>
            </a:r>
            <a:r>
              <a:rPr kumimoji="1" lang="en-US" altLang="zh-CN" sz="1400" dirty="0" err="1" smtClean="0">
                <a:latin typeface="+mn-ea"/>
                <a:cs typeface="Times New Roman" charset="0"/>
              </a:rPr>
              <a:t>num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&gt;”</a:t>
            </a:r>
            <a:r>
              <a:rPr kumimoji="1" lang="zh-TW" altLang="en-US" sz="1400" dirty="0" smtClean="0">
                <a:latin typeface="+mn-ea"/>
                <a:cs typeface="Times New Roman" charset="0"/>
              </a:rPr>
              <a:t>；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电话号码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 </a:t>
            </a:r>
            <a:r>
              <a:rPr kumimoji="1" lang="zh-CN" altLang="en-US" sz="14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&lt;phone&gt;”</a:t>
            </a:r>
            <a:r>
              <a:rPr kumimoji="1" lang="zh-TW" altLang="en-US" sz="1400" dirty="0" smtClean="0">
                <a:latin typeface="+mn-ea"/>
                <a:cs typeface="Times New Roman" charset="0"/>
              </a:rPr>
              <a:t>；</a:t>
            </a:r>
            <a:endParaRPr kumimoji="1" lang="en-US" altLang="zh-TW" sz="1400" dirty="0" smtClean="0">
              <a:latin typeface="+mn-ea"/>
              <a:cs typeface="Times New Roman" charset="0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+mn-ea"/>
                <a:cs typeface="Times New Roman" charset="0"/>
              </a:rPr>
              <a:t>日期和时间分别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 </a:t>
            </a:r>
            <a:r>
              <a:rPr kumimoji="1" lang="zh-CN" altLang="en-US" sz="14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&lt;date&gt;”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和“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&lt;time&gt;”</a:t>
            </a:r>
            <a:r>
              <a:rPr kumimoji="1" lang="zh-TW" altLang="en-US" sz="1400" dirty="0" smtClean="0">
                <a:latin typeface="+mn-ea"/>
                <a:cs typeface="Times New Roman" charset="0"/>
              </a:rPr>
              <a:t>；</a:t>
            </a:r>
            <a:endParaRPr kumimoji="1" lang="en-US" altLang="zh-TW" sz="1400" dirty="0" smtClean="0">
              <a:latin typeface="+mn-ea"/>
              <a:cs typeface="Times New Roman" charset="0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+mn-ea"/>
                <a:cs typeface="Times New Roman" charset="0"/>
              </a:rPr>
              <a:t>数字百分比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 </a:t>
            </a:r>
            <a:r>
              <a:rPr kumimoji="1" lang="zh-CN" altLang="en-US" sz="14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&lt;percentage&gt;”</a:t>
            </a:r>
            <a:r>
              <a:rPr kumimoji="1" lang="zh-TW" altLang="en-US" sz="1400" dirty="0" smtClean="0">
                <a:latin typeface="+mn-ea"/>
                <a:cs typeface="Times New Roman" charset="0"/>
              </a:rPr>
              <a:t>；</a:t>
            </a:r>
            <a:endParaRPr kumimoji="1" lang="en-US" altLang="zh-TW" sz="1400" dirty="0" smtClean="0">
              <a:latin typeface="+mn-ea"/>
              <a:cs typeface="Times New Roman" charset="0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+mn-ea"/>
                <a:cs typeface="Times New Roman" charset="0"/>
              </a:rPr>
              <a:t>超链接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 </a:t>
            </a:r>
            <a:r>
              <a:rPr kumimoji="1" lang="zh-CN" altLang="en-US" sz="14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&lt;</a:t>
            </a:r>
            <a:r>
              <a:rPr kumimoji="1" lang="en-US" altLang="zh-CN" sz="1400" dirty="0" err="1" smtClean="0">
                <a:latin typeface="+mn-ea"/>
                <a:cs typeface="Times New Roman" charset="0"/>
              </a:rPr>
              <a:t>url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&gt;”</a:t>
            </a:r>
            <a:endParaRPr kumimoji="1" lang="en-US" altLang="zh-TW" sz="1400" dirty="0" smtClean="0">
              <a:latin typeface="+mn-ea"/>
              <a:cs typeface="Times New Roman" charset="0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en-US" altLang="zh-TW" sz="1400" dirty="0" smtClean="0">
                <a:cs typeface="Times New Roman" charset="0"/>
              </a:rPr>
              <a:t>etc.</a:t>
            </a:r>
            <a:endParaRPr kumimoji="1" lang="en-US" altLang="zh-CN" sz="1400" dirty="0" smtClean="0">
              <a:cs typeface="Times New Roman" charset="0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+mn-ea"/>
                <a:cs typeface="Times New Roman" charset="0"/>
              </a:rPr>
              <a:t>由</a:t>
            </a:r>
            <a:r>
              <a:rPr kumimoji="1" lang="zh-CN" altLang="en-US" sz="1800" dirty="0" smtClean="0">
                <a:latin typeface="+mn-ea"/>
                <a:cs typeface="Times New Roman" charset="0"/>
              </a:rPr>
              <a:t>多个标点符号组成的表情符</a:t>
            </a:r>
            <a:endParaRPr kumimoji="1" lang="en-US" altLang="zh-TW" sz="1800" dirty="0" smtClean="0">
              <a:latin typeface="+mn-ea"/>
              <a:cs typeface="Times New Roman" charset="0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:)”</a:t>
            </a:r>
            <a:r>
              <a:rPr kumimoji="1" lang="en-US" altLang="zh-CN" sz="14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&lt;happy&gt;”</a:t>
            </a: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:((”</a:t>
            </a:r>
            <a:r>
              <a:rPr kumimoji="1" lang="en-US" altLang="zh-CN" sz="14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&lt;sad&gt;”</a:t>
            </a: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TW" altLang="en-US" sz="1400" dirty="0" smtClean="0">
                <a:latin typeface="+mn-ea"/>
                <a:cs typeface="Times New Roman" charset="0"/>
              </a:rPr>
              <a:t> 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etc.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+mn-ea"/>
                <a:cs typeface="Times New Roman" charset="0"/>
              </a:rPr>
              <a:t>英文的大小写统一转换成小写</a:t>
            </a:r>
            <a:endParaRPr kumimoji="1" lang="zh-CN" altLang="en-US" sz="1800" dirty="0">
              <a:latin typeface="+mn-ea"/>
              <a:cs typeface="Microsoft YaHei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09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-3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62815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评价指标</a:t>
            </a:r>
            <a:endParaRPr lang="zh-CN" altLang="en-US" sz="2600" dirty="0"/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内容占位符 2"/>
              <p:cNvSpPr txBox="1">
                <a:spLocks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【</a:t>
                </a:r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子</a:t>
                </a:r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任务</a:t>
                </a:r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一</a:t>
                </a:r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】</a:t>
                </a:r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面向微博的 </a:t>
                </a:r>
                <a:r>
                  <a:rPr kumimoji="1" lang="zh-CN" altLang="en-US" sz="1800" i="1" dirty="0" smtClean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 </a:t>
                </a:r>
                <a:r>
                  <a:rPr kumimoji="1" lang="en-US" altLang="zh-CN" sz="1800" i="1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/</a:t>
                </a:r>
                <a:r>
                  <a:rPr kumimoji="1" lang="zh-CN" altLang="en-US" sz="1800" i="1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800" i="1" dirty="0" smtClean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带有</a:t>
                </a:r>
                <a:r>
                  <a:rPr kumimoji="1" lang="zh-CN" altLang="en-US" sz="1800" i="1" dirty="0" smtClean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反讽</a:t>
                </a:r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二分类</a:t>
                </a:r>
                <a:endParaRPr kumimoji="1" lang="en-US" altLang="zh-CN" sz="18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30000"/>
                  </a:lnSpc>
                  <a:buBlip>
                    <a:blip r:embed="rId3"/>
                  </a:buBlip>
                </a:pPr>
                <a:endParaRPr kumimoji="1" lang="en-US" altLang="zh-CN" sz="18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以针对 </a:t>
                </a:r>
                <a:r>
                  <a:rPr kumimoji="1" lang="zh-CN" altLang="en-US" sz="1600" i="1" dirty="0" smtClean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带有反讽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的</a:t>
                </a:r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F1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值作为主要评价指标</a:t>
                </a:r>
                <a:endParaRPr kumimoji="1" lang="en-US" altLang="zh-CN" sz="1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57200" lvl="1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𝑐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16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Pr>
                        <m:num>
                          <m:r>
                            <a:rPr kumimoji="1" lang="en-US" altLang="zh-CN" sz="16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2×</m:t>
                          </m:r>
                          <m:sSub>
                            <m:sSubPr>
                              <m:ctrlPr>
                                <a:rPr kumimoji="1" lang="en-US" altLang="zh-CN" sz="16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16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sub>
                          </m:sSub>
                          <m:r>
                            <a:rPr kumimoji="1" lang="en-US" altLang="zh-CN" sz="1600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×</m:t>
                          </m:r>
                          <m:sSub>
                            <m:sSubPr>
                              <m:ctrlPr>
                                <a:rPr kumimoji="1" lang="en-US" altLang="zh-CN" sz="16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CN" sz="16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sub>
                          </m:sSub>
                          <m:r>
                            <a:rPr kumimoji="1" lang="mr-IN" altLang="zh-CN" sz="16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sz="1600" i="1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en-US" altLang="zh-CN" sz="16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60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𝑃</m:t>
                        </m:r>
                      </m:e>
                      <m:sub>
                        <m:r>
                          <a:rPr kumimoji="1" lang="en-US" altLang="zh-CN" sz="16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𝑐</m:t>
                        </m:r>
                      </m:sub>
                    </m:sSub>
                    <m:r>
                      <a:rPr kumimoji="1" lang="en-US" altLang="zh-CN" sz="160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 </m:t>
                    </m:r>
                  </m:oMath>
                </a14:m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6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𝑅</m:t>
                        </m:r>
                      </m:e>
                      <m:sub>
                        <m:r>
                          <a:rPr kumimoji="1" lang="en-US" altLang="zh-CN" sz="16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分别是针对类别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6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的正确率和召回率</a:t>
                </a:r>
                <a:endParaRPr kumimoji="1" lang="en-US" altLang="zh-CN" sz="16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57200" lvl="1" indent="0" algn="ctr">
                  <a:lnSpc>
                    <a:spcPct val="130000"/>
                  </a:lnSpc>
                  <a:spcAft>
                    <a:spcPts val="1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dirty="0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kumimoji="1" lang="en-US" altLang="zh-CN" sz="1600" i="1" dirty="0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sz="1600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𝜇</m:t>
                          </m:r>
                        </m:sub>
                      </m:sSub>
                      <m:r>
                        <a:rPr kumimoji="1" lang="en-US" altLang="zh-CN" sz="1600" i="1" dirty="0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1600" i="1" dirty="0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Pr>
                        <m:num>
                          <m:r>
                            <a:rPr kumimoji="1" lang="en-US" altLang="zh-CN" sz="1600" i="1" dirty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𝑇</m:t>
                          </m:r>
                          <m:sSub>
                            <m:sSubPr>
                              <m:ctrlP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1600" i="1" dirty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𝑇</m:t>
                          </m:r>
                          <m:sSub>
                            <m:sSubPr>
                              <m:ctrlP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sub>
                          </m:sSub>
                          <m:r>
                            <a:rPr kumimoji="1" lang="en-US" altLang="zh-CN" sz="1600" i="1" dirty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+</m:t>
                          </m:r>
                          <m:r>
                            <a:rPr kumimoji="1" lang="en-US" altLang="zh-CN" sz="1600" i="1" dirty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𝐹</m:t>
                          </m:r>
                          <m:sSub>
                            <m:sSubPr>
                              <m:ctrlP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1600" b="0" i="1" dirty="0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             </m:t>
                      </m:r>
                      <m:sSub>
                        <m:sSubPr>
                          <m:ctrlPr>
                            <a:rPr kumimoji="1" lang="en-US" altLang="zh-CN" sz="1600" i="1" dirty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kumimoji="1" lang="en-US" altLang="zh-CN" sz="1600" b="0" i="1" dirty="0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CN" sz="1600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𝜇</m:t>
                          </m:r>
                        </m:sub>
                      </m:sSub>
                      <m:r>
                        <a:rPr kumimoji="1" lang="en-US" altLang="zh-CN" sz="1600" i="1" dirty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1600" i="1" dirty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Pr>
                        <m:num>
                          <m:r>
                            <a:rPr kumimoji="1" lang="en-US" altLang="zh-CN" sz="1600" i="1" dirty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𝑇</m:t>
                          </m:r>
                          <m:sSub>
                            <m:sSubPr>
                              <m:ctrlP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1600" i="1" dirty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𝑇</m:t>
                          </m:r>
                          <m:sSub>
                            <m:sSubPr>
                              <m:ctrlP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sub>
                          </m:sSub>
                          <m:r>
                            <a:rPr kumimoji="1" lang="en-US" altLang="zh-CN" sz="1600" i="1" dirty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+</m:t>
                          </m:r>
                          <m:r>
                            <a:rPr kumimoji="1" lang="en-US" altLang="zh-CN" sz="1600" i="1" dirty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𝐹</m:t>
                          </m:r>
                          <m:sSub>
                            <m:sSubPr>
                              <m:ctrlP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en-US" altLang="zh-CN" sz="16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en-US" altLang="zh-CN" sz="16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对应反讽类别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i="1" dirty="0" smtClean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带有反讽</a:t>
                </a:r>
                <a:endParaRPr kumimoji="1" lang="en-US" altLang="zh-CN" sz="1600" i="1" dirty="0" smtClean="0">
                  <a:solidFill>
                    <a:schemeClr val="accent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30000"/>
                  </a:lnSpc>
                  <a:buBlip>
                    <a:blip r:embed="rId3"/>
                  </a:buBlip>
                </a:pPr>
                <a14:m>
                  <m:oMath xmlns:m="http://schemas.openxmlformats.org/officeDocument/2006/math">
                    <m:r>
                      <a:rPr kumimoji="1" lang="en-US" altLang="zh-CN" sz="16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𝑇</m:t>
                    </m:r>
                    <m:sSub>
                      <m:sSubPr>
                        <m:ctrlPr>
                          <a:rPr kumimoji="1" lang="en-US" altLang="zh-CN" sz="16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6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𝑃</m:t>
                        </m:r>
                      </m:e>
                      <m:sub>
                        <m:r>
                          <a:rPr kumimoji="1" lang="en-US" altLang="zh-CN" sz="16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表示被预测为类别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6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 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，且真实标签为类别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6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的样本数量</a:t>
                </a:r>
                <a:endParaRPr kumimoji="1" lang="en-US" altLang="zh-CN" sz="16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30000"/>
                  </a:lnSpc>
                  <a:buBlip>
                    <a:blip r:embed="rId3"/>
                  </a:buBlip>
                </a:pPr>
                <a14:m>
                  <m:oMath xmlns:m="http://schemas.openxmlformats.org/officeDocument/2006/math">
                    <m:r>
                      <a:rPr kumimoji="1" lang="en-US" altLang="zh-CN" sz="16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𝐹</m:t>
                    </m:r>
                    <m:sSub>
                      <m:sSubPr>
                        <m:ctrlPr>
                          <a:rPr kumimoji="1" lang="en-US" altLang="zh-CN" sz="16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6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𝑃</m:t>
                        </m:r>
                      </m:e>
                      <m:sub>
                        <m:r>
                          <a:rPr kumimoji="1" lang="en-US" altLang="zh-CN" sz="16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表示被预测为类别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600" i="1" dirty="0">
                    <a:latin typeface="Times New Roman" charset="0"/>
                    <a:ea typeface="Times New Roman" charset="0"/>
                    <a:cs typeface="Times New Roman" charset="0"/>
                  </a:rPr>
                  <a:t>c 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，但真实标签不是类别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600" i="1" dirty="0">
                    <a:latin typeface="Times New Roman" charset="0"/>
                    <a:ea typeface="Times New Roman" charset="0"/>
                    <a:cs typeface="Times New Roman" charset="0"/>
                  </a:rPr>
                  <a:t>c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的样本数量</a:t>
                </a:r>
                <a:endParaRPr kumimoji="1" lang="en-US" altLang="zh-CN" sz="16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30000"/>
                  </a:lnSpc>
                  <a:buBlip>
                    <a:blip r:embed="rId3"/>
                  </a:buBlip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6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𝐹𝑁</m:t>
                        </m:r>
                      </m:e>
                      <m:sub>
                        <m:r>
                          <a:rPr kumimoji="1" lang="en-US" altLang="zh-CN" sz="16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表示被预测为不是类别 </a:t>
                </a:r>
                <a:r>
                  <a:rPr kumimoji="1" lang="en-US" altLang="zh-CN" sz="16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，但真实标签为类别 </a:t>
                </a:r>
                <a:r>
                  <a:rPr kumimoji="1" lang="en-US" altLang="zh-CN" sz="16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</a:t>
                </a:r>
                <a:r>
                  <a:rPr kumimoji="1" lang="zh-CN" altLang="en-US" sz="16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的样本数量</a:t>
                </a:r>
                <a:endParaRPr kumimoji="1" lang="en-US" altLang="zh-CN" sz="10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2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967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58562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评价指标</a:t>
            </a:r>
            <a:endParaRPr lang="zh-CN" altLang="en-US" sz="2600" dirty="0"/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内容占位符 2"/>
              <p:cNvSpPr txBox="1">
                <a:spLocks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【</a:t>
                </a: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子任务二</a:t>
                </a:r>
                <a:r>
                  <a:rPr kumimoji="1" lang="en-US" altLang="zh-CN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】</a:t>
                </a: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面向微博的</a:t>
                </a:r>
                <a:r>
                  <a:rPr kumimoji="1" lang="en-US" altLang="zh-CN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8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 </a:t>
                </a:r>
                <a:r>
                  <a:rPr kumimoji="1" lang="en-US" altLang="zh-CN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8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  <a:r>
                  <a:rPr kumimoji="1" lang="zh-CN" altLang="en-US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8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  <a:r>
                  <a:rPr kumimoji="1" lang="zh-CN" altLang="en-US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8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四</a:t>
                </a:r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分类</a:t>
                </a:r>
                <a:endParaRPr kumimoji="1" lang="en-US" altLang="zh-CN" sz="18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30000"/>
                  </a:lnSpc>
                  <a:buBlip>
                    <a:blip r:embed="rId3"/>
                  </a:buBlip>
                </a:pPr>
                <a:endParaRPr kumimoji="1" lang="en-US" altLang="zh-CN" sz="18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以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针对 </a:t>
                </a:r>
                <a:r>
                  <a:rPr kumimoji="1" lang="zh-CN" altLang="en-US" sz="1600" i="1" dirty="0" smtClean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</a:t>
                </a:r>
                <a:r>
                  <a:rPr kumimoji="1" lang="zh-CN" altLang="en-US" sz="16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相反语义的反讽</a:t>
                </a:r>
                <a:r>
                  <a:rPr kumimoji="1" lang="zh-CN" altLang="en-US" sz="16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6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6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  <a:r>
                  <a:rPr kumimoji="1" lang="zh-CN" altLang="en-US" sz="16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6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6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</a:t>
                </a:r>
                <a:r>
                  <a:rPr kumimoji="1" lang="zh-CN" altLang="en-US" sz="1600" i="1" dirty="0" smtClean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讽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的宏平均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F1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值作为主要评价指标</a:t>
                </a:r>
                <a:endParaRPr kumimoji="1" lang="en-US" altLang="zh-CN" sz="1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57200" lvl="1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dirty="0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kumimoji="1" lang="en-US" altLang="zh-CN" sz="1600" b="0" i="1" dirty="0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zh-CN" sz="1600" b="0" i="1" dirty="0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𝑚𝑎𝑐𝑟𝑜</m:t>
                          </m:r>
                        </m:sub>
                      </m:sSub>
                      <m:r>
                        <a:rPr kumimoji="1" lang="en-US" altLang="zh-CN" sz="1600" b="0" i="1" dirty="0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1600" b="0" i="1" dirty="0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1600" b="0" i="1" dirty="0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𝑐</m:t>
                          </m:r>
                          <m:r>
                            <a:rPr kumimoji="1" lang="en-US" altLang="zh-CN" sz="16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kumimoji="1" lang="en-US" altLang="zh-CN" sz="16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sz="1600" b="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zh-CN" sz="1600" b="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zh-CN" sz="1600" b="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6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𝐹</m:t>
                        </m:r>
                      </m:e>
                      <m:sub>
                        <m:r>
                          <a:rPr kumimoji="1" lang="en-US" altLang="zh-CN" sz="16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𝑐</m:t>
                        </m:r>
                      </m:sub>
                    </m:sSub>
                    <m:r>
                      <a:rPr kumimoji="1" lang="en-US" altLang="zh-CN" sz="160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 </m:t>
                    </m:r>
                  </m:oMath>
                </a14:m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和前面定义相同</a:t>
                </a:r>
                <a:endParaRPr kumimoji="1" lang="en-US" altLang="zh-CN" sz="16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en-US" altLang="zh-CN" sz="1600" i="1" dirty="0">
                    <a:latin typeface="Times New Roman" charset="0"/>
                    <a:ea typeface="Times New Roman" charset="0"/>
                    <a:cs typeface="Times New Roman" charset="0"/>
                  </a:rPr>
                  <a:t>C</a:t>
                </a:r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对应反讽类别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集合</a:t>
                </a:r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{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i="1" dirty="0" smtClean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</a:t>
                </a:r>
                <a:r>
                  <a:rPr kumimoji="1" lang="zh-CN" altLang="en-US" sz="16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相反语义的反讽</a:t>
                </a:r>
                <a:r>
                  <a:rPr kumimoji="1" lang="zh-CN" altLang="en-US" sz="16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600" i="1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, </a:t>
                </a:r>
                <a:r>
                  <a:rPr kumimoji="1" lang="zh-CN" altLang="en-US" sz="16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  <a:r>
                  <a:rPr kumimoji="1" lang="zh-CN" altLang="en-US" sz="16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6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,</a:t>
                </a:r>
                <a:r>
                  <a:rPr kumimoji="1" lang="en-US" altLang="zh-CN" sz="1600" i="1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</a:t>
                </a:r>
                <a:r>
                  <a:rPr kumimoji="1" lang="zh-CN" altLang="en-US" sz="1600" i="1" dirty="0" smtClean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讽 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}</a:t>
                </a:r>
                <a:endParaRPr kumimoji="1" lang="en-US" altLang="zh-CN" sz="1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30000"/>
                  </a:lnSpc>
                  <a:buBlip>
                    <a:blip r:embed="rId3"/>
                  </a:buBlip>
                </a:pPr>
                <a:endParaRPr kumimoji="1" lang="en-US" altLang="zh-CN" sz="16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2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506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39702"/>
                <a:ext cx="6948949" cy="483726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60000"/>
                  </a:lnSpc>
                  <a:buBlip>
                    <a:blip r:embed="rId3"/>
                  </a:buBlip>
                </a:pPr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模型训练策略</a:t>
                </a:r>
                <a:endParaRPr kumimoji="1" lang="en-US" altLang="zh-CN" sz="18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60000"/>
                  </a:lnSpc>
                  <a:buBlip>
                    <a:blip r:embed="rId3"/>
                  </a:buBlip>
                </a:pP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分别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从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每个类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的训练数据中</a:t>
                </a:r>
                <a:r>
                  <a:rPr kumimoji="1" lang="zh-CN" altLang="en-US" sz="1400" dirty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随机选</a:t>
                </a:r>
                <a:r>
                  <a:rPr kumimoji="1" lang="en-US" altLang="zh-CN" sz="1400" dirty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10%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的样本作为</a:t>
                </a:r>
                <a:r>
                  <a:rPr kumimoji="1" lang="zh-CN" altLang="en-US" sz="1400" dirty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验证</a:t>
                </a:r>
                <a:r>
                  <a:rPr kumimoji="1" lang="zh-CN" altLang="en-US" sz="1400" dirty="0" smtClean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集</a:t>
                </a:r>
                <a:endParaRPr kumimoji="1" lang="en-US" altLang="zh-CN" sz="1400" dirty="0" smtClean="0">
                  <a:solidFill>
                    <a:srgbClr val="00B0F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60000"/>
                  </a:lnSpc>
                  <a:buBlip>
                    <a:blip r:embed="rId3"/>
                  </a:buBlip>
                </a:pP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采用 </a:t>
                </a:r>
                <a:r>
                  <a:rPr kumimoji="1" lang="en-US" altLang="zh-CN" sz="1400" dirty="0" err="1" smtClean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Baziotis</a:t>
                </a:r>
                <a:r>
                  <a:rPr kumimoji="1" lang="en-US" altLang="zh-CN" sz="1400" dirty="0" smtClean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dirty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等</a:t>
                </a:r>
                <a:r>
                  <a:rPr kumimoji="1" lang="zh-CN" altLang="en-US" sz="1400" dirty="0" smtClean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人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提供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的</a:t>
                </a:r>
                <a:r>
                  <a:rPr kumimoji="1" lang="zh-CN" altLang="en-US" sz="1400" dirty="0" smtClean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词向量模型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初始化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词嵌入层的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参数</a:t>
                </a:r>
                <a:endParaRPr kumimoji="1"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60000"/>
                  </a:lnSpc>
                  <a:buBlip>
                    <a:blip r:embed="rId3"/>
                  </a:buBlip>
                </a:pP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对于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词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向量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模型中未被覆盖的单词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，</a:t>
                </a:r>
                <a:r>
                  <a:rPr kumimoji="1" lang="zh-CN" altLang="en-US" sz="1400" dirty="0" smtClean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随机生成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其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词向量</a:t>
                </a:r>
                <a:endParaRPr kumimoji="1"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60000"/>
                  </a:lnSpc>
                  <a:buBlip>
                    <a:blip r:embed="rId3"/>
                  </a:buBlip>
                </a:pP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对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词嵌入层输出的词向量序列添加 </a:t>
                </a:r>
                <a:r>
                  <a:rPr kumimoji="1" lang="zh-CN" altLang="en-US" sz="1400" dirty="0" smtClean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高斯噪音</a:t>
                </a:r>
                <a:endParaRPr kumimoji="1" lang="en-US" altLang="zh-CN" sz="1400" dirty="0" smtClean="0">
                  <a:solidFill>
                    <a:srgbClr val="00B0F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60000"/>
                  </a:lnSpc>
                  <a:buBlip>
                    <a:blip r:embed="rId3"/>
                  </a:buBlip>
                </a:pP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在特征编码器和概率预测器之间添加 </a:t>
                </a:r>
                <a:r>
                  <a:rPr kumimoji="1" lang="en-US" altLang="zh-CN" sz="1400" dirty="0" smtClean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Dropout</a:t>
                </a:r>
                <a:r>
                  <a:rPr kumimoji="1" lang="zh-CN" altLang="en-US" sz="1400" dirty="0" smtClean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层</a:t>
                </a:r>
                <a:endParaRPr kumimoji="1" lang="en-US" altLang="zh-CN" sz="1400" dirty="0" smtClean="0">
                  <a:solidFill>
                    <a:srgbClr val="00B0F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60000"/>
                  </a:lnSpc>
                  <a:buBlip>
                    <a:blip r:embed="rId3"/>
                  </a:buBlip>
                </a:pP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对于损失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函数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，加入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了概率预测器中全联接层的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权重的 </a:t>
                </a:r>
                <a:r>
                  <a:rPr kumimoji="1" lang="en-US" altLang="zh-CN" sz="1400" dirty="0" smtClean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L2 </a:t>
                </a:r>
                <a:r>
                  <a:rPr kumimoji="1" lang="zh-CN" altLang="en-US" sz="1400" dirty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正则</a:t>
                </a:r>
                <a:r>
                  <a:rPr kumimoji="1" lang="zh-CN" altLang="en-US" sz="1400" dirty="0" smtClean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项</a:t>
                </a:r>
                <a:endParaRPr kumimoji="1"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60000"/>
                  </a:lnSpc>
                  <a:buBlip>
                    <a:blip r:embed="rId3"/>
                  </a:buBlip>
                </a:pP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在面向 </a:t>
                </a:r>
                <a:r>
                  <a:rPr kumimoji="1" lang="zh-CN" altLang="en-US" sz="1400" i="1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和 </a:t>
                </a:r>
                <a:r>
                  <a:rPr kumimoji="1" lang="zh-CN" altLang="en-US" sz="1400" i="1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的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二分类问题中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，根据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样本量的分布决定各个类别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的</a:t>
                </a:r>
                <a:r>
                  <a:rPr kumimoji="1" lang="en-US" altLang="zh-CN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dirty="0" smtClean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样本</a:t>
                </a:r>
                <a:r>
                  <a:rPr kumimoji="1" lang="zh-CN" altLang="en-US" sz="1400" dirty="0" smtClean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权重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0" indent="0">
                  <a:lnSpc>
                    <a:spcPct val="16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kumimoji="1" lang="en-US" altLang="zh-CN" sz="18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18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𝑐</m:t>
                          </m:r>
                        </m:sub>
                      </m:sSub>
                      <m:r>
                        <a:rPr kumimoji="1" lang="en-US" altLang="zh-CN" sz="18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18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Pr>
                        <m:num>
                          <m:r>
                            <a:rPr kumimoji="1" lang="en-US" altLang="zh-CN" sz="18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𝑁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hr-HR" altLang="zh-CN" sz="18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8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𝐶</m:t>
                              </m:r>
                            </m:e>
                          </m:d>
                          <m:r>
                            <a:rPr kumimoji="1" lang="hr-HR" altLang="zh-CN" sz="1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kumimoji="1" lang="en-US" altLang="zh-CN" sz="1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1" lang="en-US" altLang="zh-CN" sz="1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en-US" altLang="zh-CN" sz="18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39702"/>
                <a:ext cx="6948949" cy="4837261"/>
              </a:xfr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67068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模型训练</a:t>
            </a:r>
            <a:endParaRPr lang="zh-CN" altLang="en-US" sz="2600" dirty="0"/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13289" y="1047629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947467"/>
              </p:ext>
            </p:extLst>
          </p:nvPr>
        </p:nvGraphicFramePr>
        <p:xfrm>
          <a:off x="7975334" y="1352049"/>
          <a:ext cx="3390088" cy="3905408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2690037"/>
                <a:gridCol w="700051"/>
              </a:tblGrid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b="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参数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b="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数值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词向量维数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300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RNN </a:t>
                      </a:r>
                      <a:r>
                        <a:rPr lang="zh-CN" altLang="en-U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内各隐藏层神经元数量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150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 </a:t>
                      </a:r>
                      <a:r>
                        <a:rPr lang="zh-CN" altLang="en-US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卷积核大小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 </a:t>
                      </a:r>
                      <a:r>
                        <a:rPr lang="zh-CN" altLang="en-U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过滤器数量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128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注意力机制的隐藏层神经元数量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64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高斯噪音的标准方差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nb-NO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0.1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fr-FR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Dropout 比例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nb-NO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学习率初始值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nb-NO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0.01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学习率衰减系数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nb-NO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L2 </a:t>
                      </a:r>
                      <a:r>
                        <a:rPr lang="zh-CN" altLang="en-U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正则项权重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nb-NO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0.2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训练的迭代次数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200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训练的批大小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100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930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67068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901609" y="1096119"/>
            <a:ext cx="5030544" cy="381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【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子任务一</a:t>
            </a: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】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面向微博的</a:t>
            </a:r>
            <a:r>
              <a:rPr kumimoji="1" lang="zh-TW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 </a:t>
            </a:r>
            <a:r>
              <a:rPr kumimoji="1" lang="en-US" altLang="zh-CN" sz="1600" i="1" dirty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sz="16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带有反讽</a:t>
            </a:r>
            <a:r>
              <a:rPr kumimoji="1" lang="en-US" altLang="zh-CN" sz="1600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二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分类</a:t>
            </a:r>
            <a:endParaRPr kumimoji="1"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26" y="1990199"/>
            <a:ext cx="4993871" cy="266272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499801"/>
              </p:ext>
            </p:extLst>
          </p:nvPr>
        </p:nvGraphicFramePr>
        <p:xfrm>
          <a:off x="6096000" y="1997990"/>
          <a:ext cx="5672307" cy="4020916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480073"/>
                <a:gridCol w="1487011"/>
                <a:gridCol w="967562"/>
                <a:gridCol w="925033"/>
                <a:gridCol w="897365"/>
                <a:gridCol w="915263"/>
              </a:tblGrid>
              <a:tr h="334658">
                <a:tc>
                  <a:txBody>
                    <a:bodyPr/>
                    <a:lstStyle/>
                    <a:p>
                      <a:r>
                        <a:rPr lang="zh-CN" altLang="en-US" sz="1200" b="0" u="none" strike="noStrike" kern="1200" baseline="0" dirty="0" smtClean="0"/>
                        <a:t>排名</a:t>
                      </a:r>
                      <a:endParaRPr lang="zh-CN" altLang="en-US" sz="12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r>
                        <a:rPr lang="zh-CN" altLang="en-US" sz="1200" b="0" u="none" strike="noStrike" kern="1200" baseline="0" dirty="0" smtClean="0"/>
                        <a:t>队伍名称</a:t>
                      </a:r>
                      <a:endParaRPr lang="zh-CN" altLang="en-US" sz="12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r>
                        <a:rPr lang="zh-CN" altLang="en-US" sz="1200" b="0" u="none" strike="noStrike" kern="1200" baseline="0" dirty="0" smtClean="0"/>
                        <a:t>准确率</a:t>
                      </a:r>
                      <a:endParaRPr lang="zh-CN" altLang="en-US" sz="12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r>
                        <a:rPr lang="zh-CN" altLang="en-US" sz="1200" b="0" u="none" strike="noStrike" kern="1200" baseline="0" dirty="0" smtClean="0"/>
                        <a:t>正确率</a:t>
                      </a:r>
                      <a:endParaRPr lang="zh-CN" altLang="en-US" sz="12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r>
                        <a:rPr lang="zh-CN" altLang="en-US" sz="1200" b="0" u="none" strike="noStrike" kern="1200" baseline="0" dirty="0" smtClean="0"/>
                        <a:t>召回率</a:t>
                      </a:r>
                      <a:endParaRPr lang="zh-CN" altLang="en-US" sz="12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b="0" u="none" strike="noStrike" kern="1200" baseline="0" dirty="0" smtClean="0"/>
                        <a:t>F1 </a:t>
                      </a:r>
                      <a:r>
                        <a:rPr lang="zh-CN" altLang="en-US" sz="1200" b="0" u="none" strike="noStrike" kern="1200" baseline="0" dirty="0" smtClean="0"/>
                        <a:t>值</a:t>
                      </a:r>
                      <a:endParaRPr lang="zh-CN" altLang="en-US" sz="12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200" u="none" strike="noStrike" kern="1200" baseline="0" dirty="0" smtClean="0"/>
                        <a:t>1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100" u="none" strike="noStrike" kern="1200" baseline="0" dirty="0" smtClean="0"/>
                        <a:t>THU_NGN</a:t>
                      </a:r>
                      <a:endParaRPr lang="zh-CN" altLang="en-US" sz="11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0.7347 (1)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0.6304 (4)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0.8006 (4)</a:t>
                      </a:r>
                      <a:endParaRPr lang="zh-CN" altLang="en-US" sz="12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r>
                        <a:rPr lang="is-IS" altLang="zh-CN" sz="1200" u="none" strike="noStrike" kern="1200" baseline="0" dirty="0" smtClean="0"/>
                        <a:t>0.7054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200" u="none" strike="noStrike" kern="1200" baseline="0" smtClean="0"/>
                        <a:t>2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100" u="none" strike="noStrike" kern="1200" baseline="0" dirty="0" smtClean="0"/>
                        <a:t>NTUA-SLP</a:t>
                      </a:r>
                      <a:endParaRPr lang="zh-CN" altLang="en-US" sz="11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0.7321 (2)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0.6535 (2)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0.6913 (13)</a:t>
                      </a:r>
                      <a:endParaRPr lang="zh-CN" altLang="en-US" sz="12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r>
                        <a:rPr lang="is-IS" altLang="zh-CN" sz="1200" u="none" strike="noStrike" kern="1200" baseline="0" dirty="0" smtClean="0"/>
                        <a:t>0.6719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200" u="none" strike="noStrike" kern="1200" baseline="0" smtClean="0"/>
                        <a:t>3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r>
                        <a:rPr lang="is-IS" altLang="zh-CN" sz="1100" u="none" strike="noStrike" kern="1200" baseline="0" dirty="0" smtClean="0"/>
                        <a:t>WLV</a:t>
                      </a:r>
                      <a:endParaRPr lang="zh-CN" altLang="en-US" sz="11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0.6429 (15)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0.5317 (20)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0.8360 (2)</a:t>
                      </a:r>
                      <a:endParaRPr lang="zh-CN" altLang="en-US" sz="12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0.6500</a:t>
                      </a:r>
                      <a:endParaRPr lang="zh-CN" altLang="en-US" sz="12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200" u="none" strike="noStrike" kern="1200" baseline="0" smtClean="0"/>
                        <a:t>4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100" u="none" strike="noStrike" kern="1200" baseline="0" dirty="0" smtClean="0"/>
                        <a:t>(</a:t>
                      </a:r>
                      <a:r>
                        <a:rPr lang="zh-CN" altLang="is-IS" sz="1100" u="none" strike="noStrike" kern="1200" baseline="0" dirty="0" smtClean="0"/>
                        <a:t>无</a:t>
                      </a:r>
                      <a:r>
                        <a:rPr lang="is-IS" altLang="zh-CN" sz="1100" u="none" strike="noStrike" kern="1200" baseline="0" dirty="0" smtClean="0"/>
                        <a:t>)</a:t>
                      </a:r>
                      <a:endParaRPr lang="zh-CN" altLang="en-US" sz="11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0.6607 (10)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0.5506 (13)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0.7878 (7)</a:t>
                      </a:r>
                      <a:endParaRPr lang="zh-CN" altLang="en-US" sz="12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r>
                        <a:rPr lang="is-IS" altLang="zh-CN" sz="1200" u="none" strike="noStrike" kern="1200" baseline="0" dirty="0" smtClean="0"/>
                        <a:t>0.6481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</a:tr>
              <a:tr h="347001">
                <a:tc>
                  <a:txBody>
                    <a:bodyPr/>
                    <a:lstStyle/>
                    <a:p>
                      <a:r>
                        <a:rPr lang="is-IS" altLang="zh-CN" sz="1200" u="none" strike="noStrike" kern="1200" baseline="0" smtClean="0"/>
                        <a:t>5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100" u="none" strike="noStrike" kern="1200" baseline="0" dirty="0" smtClean="0"/>
                        <a:t>NIHRIO, NCL</a:t>
                      </a:r>
                      <a:endParaRPr lang="zh-CN" altLang="en-US" sz="11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0.7015 (3)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0.6091 (5)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0.6913 (13)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0.6476</a:t>
                      </a:r>
                      <a:endParaRPr lang="zh-CN" altLang="en-US" sz="12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</a:tr>
              <a:tr h="327335">
                <a:tc>
                  <a:txBody>
                    <a:bodyPr/>
                    <a:lstStyle/>
                    <a:p>
                      <a:r>
                        <a:rPr lang="en-US" altLang="zh-CN" sz="1200" u="none" strike="noStrike" kern="1200" baseline="0" smtClean="0"/>
                        <a:t>6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r>
                        <a:rPr lang="is-IS" altLang="zh-CN" sz="1100" u="none" strike="noStrike" kern="1200" baseline="0" dirty="0" smtClean="0"/>
                        <a:t>DLUTNLP-1</a:t>
                      </a:r>
                      <a:endParaRPr lang="en-US" altLang="zh-CN" sz="1050" b="0" i="0" u="none" strike="noStrike" kern="1200" baseline="0" dirty="0" smtClean="0">
                        <a:solidFill>
                          <a:schemeClr val="dk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0.6276 (19)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0.5199 (23)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0.7974 (5)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0.6294</a:t>
                      </a:r>
                      <a:endParaRPr lang="zh-CN" altLang="en-US" sz="12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200" u="none" strike="noStrike" kern="1200" baseline="0" dirty="0" smtClean="0"/>
                        <a:t>7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100" u="none" strike="noStrike" kern="1200" baseline="0" dirty="0" smtClean="0"/>
                        <a:t>ELiRF-UPV</a:t>
                      </a:r>
                      <a:endParaRPr lang="zh-CN" altLang="en-US" sz="11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0.6110 (23)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0.5059 (27)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0.8328 (3)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0.6294</a:t>
                      </a:r>
                      <a:endParaRPr lang="zh-CN" altLang="en-US" sz="12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200" b="1" u="none" strike="noStrike" kern="1200" baseline="0" smtClean="0">
                          <a:solidFill>
                            <a:srgbClr val="FFFF00"/>
                          </a:solidFill>
                        </a:rPr>
                        <a:t>8</a:t>
                      </a:r>
                      <a:endParaRPr lang="zh-CN" altLang="en-US" sz="1200" b="1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100" b="1" u="none" strike="noStrike" kern="1200" baseline="0" dirty="0" smtClean="0">
                          <a:solidFill>
                            <a:srgbClr val="FFFF00"/>
                          </a:solidFill>
                        </a:rPr>
                        <a:t>THU_HCSI</a:t>
                      </a:r>
                      <a:endParaRPr lang="zh-CN" altLang="en-US" sz="1100" b="1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b="1" u="none" strike="noStrike" kern="1200" baseline="0" dirty="0" smtClean="0">
                          <a:solidFill>
                            <a:srgbClr val="FFFF00"/>
                          </a:solidFill>
                        </a:rPr>
                        <a:t>0.6594 (11)</a:t>
                      </a:r>
                      <a:endParaRPr lang="zh-CN" altLang="en-US" sz="1200" b="1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b="1" u="none" strike="noStrike" kern="1200" baseline="0" dirty="0" smtClean="0">
                          <a:solidFill>
                            <a:srgbClr val="FFFF00"/>
                          </a:solidFill>
                        </a:rPr>
                        <a:t>0.5550 (11)</a:t>
                      </a:r>
                      <a:endParaRPr lang="zh-CN" altLang="en-US" sz="1200" b="1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b="1" u="none" strike="noStrike" kern="1200" baseline="0" dirty="0" smtClean="0">
                          <a:solidFill>
                            <a:srgbClr val="FFFF00"/>
                          </a:solidFill>
                        </a:rPr>
                        <a:t>0.7138 (10)</a:t>
                      </a:r>
                      <a:endParaRPr lang="zh-CN" altLang="en-US" sz="1200" b="1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b="1" u="none" strike="noStrike" kern="1200" baseline="0" dirty="0" smtClean="0">
                          <a:solidFill>
                            <a:srgbClr val="FFFF00"/>
                          </a:solidFill>
                        </a:rPr>
                        <a:t>0.6245</a:t>
                      </a:r>
                      <a:endParaRPr lang="zh-CN" altLang="en-US" sz="1200" b="1" dirty="0" smtClean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t-IT" altLang="zh-CN" sz="1200" u="none" strike="noStrike" kern="1200" baseline="0" dirty="0" smtClean="0"/>
                        <a:t>9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100" u="none" strike="noStrike" kern="1200" baseline="0" dirty="0" smtClean="0"/>
                        <a:t>CJ</a:t>
                      </a:r>
                      <a:endParaRPr lang="zh-CN" altLang="en-US" sz="11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0.6671 (8)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0.5654 (9)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0.6945 (12)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0.6234</a:t>
                      </a:r>
                      <a:endParaRPr lang="zh-CN" altLang="en-US" sz="12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200" u="none" strike="noStrike" kern="1200" baseline="0" dirty="0" smtClean="0"/>
                        <a:t>10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altLang="zh-CN" sz="1100" u="none" strike="noStrike" kern="1200" baseline="0" dirty="0" smtClean="0"/>
                        <a:t>#</a:t>
                      </a:r>
                      <a:r>
                        <a:rPr lang="it-IT" altLang="zh-CN" sz="1100" u="none" strike="noStrike" kern="1200" baseline="0" dirty="0" err="1" smtClean="0"/>
                        <a:t>NonDicevoSulSerio</a:t>
                      </a:r>
                      <a:endParaRPr lang="zh-CN" altLang="en-US" sz="11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altLang="zh-CN" sz="1200" u="none" strike="noStrike" kern="1200" baseline="0" dirty="0" smtClean="0"/>
                        <a:t>0.6786 (7)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altLang="zh-CN" sz="1200" u="none" strike="noStrike" kern="1200" baseline="0" dirty="0" smtClean="0"/>
                        <a:t>0.5831 (8)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altLang="zh-CN" sz="1200" u="none" strike="noStrike" kern="1200" baseline="0" dirty="0" smtClean="0"/>
                        <a:t>0.6656 (15)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altLang="zh-CN" sz="1200" u="none" strike="noStrike" kern="1200" baseline="0" dirty="0" smtClean="0"/>
                        <a:t>0.6216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658">
                <a:tc>
                  <a:txBody>
                    <a:bodyPr/>
                    <a:lstStyle/>
                    <a:p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CN" altLang="is-IS" sz="1200" b="1" u="none" strike="noStrike" kern="1200" baseline="0" dirty="0" smtClean="0">
                          <a:solidFill>
                            <a:srgbClr val="FFFF00"/>
                          </a:solidFill>
                        </a:rPr>
                        <a:t>我们的系统</a:t>
                      </a:r>
                      <a:endParaRPr lang="zh-CN" altLang="en-US" sz="1200" b="1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b="1" u="none" strike="noStrike" kern="1200" baseline="0" dirty="0" smtClean="0">
                          <a:solidFill>
                            <a:srgbClr val="FFFF00"/>
                          </a:solidFill>
                        </a:rPr>
                        <a:t>0.7258 (3)</a:t>
                      </a:r>
                      <a:endParaRPr lang="zh-CN" altLang="en-US" sz="1200" b="1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b="1" u="none" strike="noStrike" kern="1200" baseline="0" dirty="0" smtClean="0">
                          <a:solidFill>
                            <a:srgbClr val="FFFF00"/>
                          </a:solidFill>
                        </a:rPr>
                        <a:t>0.6176 (5)</a:t>
                      </a:r>
                      <a:endParaRPr lang="zh-CN" altLang="en-US" sz="1200" b="1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b="1" u="none" strike="noStrike" kern="1200" baseline="0" dirty="0" smtClean="0">
                          <a:solidFill>
                            <a:srgbClr val="FFFF00"/>
                          </a:solidFill>
                        </a:rPr>
                        <a:t>0.8103 (4)</a:t>
                      </a:r>
                      <a:endParaRPr lang="zh-CN" altLang="en-US" sz="1200" b="1" dirty="0" smtClean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b="1" u="none" strike="noStrike" kern="1200" baseline="0" dirty="0" smtClean="0">
                          <a:solidFill>
                            <a:srgbClr val="FFFF00"/>
                          </a:solidFill>
                        </a:rPr>
                        <a:t>0.7010 (2)</a:t>
                      </a:r>
                      <a:endParaRPr lang="zh-CN" altLang="en-US" sz="1200" b="1" dirty="0" smtClean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2178735" y="1682422"/>
            <a:ext cx="19246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各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模型的识别性能</a:t>
            </a:r>
            <a:endParaRPr lang="zh-CN" altLang="en-US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037243" y="1635434"/>
            <a:ext cx="37898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i="1" dirty="0">
                <a:latin typeface="Times New Roman" charset="0"/>
                <a:ea typeface="Times New Roman" charset="0"/>
                <a:cs typeface="Times New Roman" charset="0"/>
              </a:rPr>
              <a:t>SemEval-2018 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任务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三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子任务一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各参赛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系统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性能</a:t>
            </a:r>
            <a:endParaRPr lang="zh-CN" altLang="en-US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内容占位符 2"/>
          <p:cNvSpPr txBox="1">
            <a:spLocks/>
          </p:cNvSpPr>
          <p:nvPr/>
        </p:nvSpPr>
        <p:spPr>
          <a:xfrm>
            <a:off x="644126" y="4725633"/>
            <a:ext cx="4887061" cy="12301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lnSpc>
                <a:spcPct val="130000"/>
              </a:lnSpc>
              <a:spcBef>
                <a:spcPts val="1000"/>
              </a:spcBef>
              <a:buBlip>
                <a:blip r:embed="rId4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算法组成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685800" lvl="2">
              <a:lnSpc>
                <a:spcPct val="130000"/>
              </a:lnSpc>
              <a:spcBef>
                <a:spcPts val="1000"/>
              </a:spcBef>
              <a:buBlip>
                <a:blip r:embed="rId4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以达到最高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F1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值的 </a:t>
            </a:r>
            <a:r>
              <a:rPr kumimoji="1" lang="en-US" altLang="zh-CN" sz="1400" i="1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kumimoji="1" lang="zh-CN" altLang="en-US" sz="1400" i="1" dirty="0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层</a:t>
            </a:r>
            <a:r>
              <a:rPr kumimoji="1" lang="en-US" altLang="zh-CN" sz="1400" i="1" dirty="0" err="1">
                <a:solidFill>
                  <a:srgbClr val="0070C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BiLSTM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作为分类器的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模型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30000"/>
              </a:lnSpc>
              <a:buBlip>
                <a:blip r:embed="rId4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由</a:t>
            </a:r>
            <a:r>
              <a:rPr kumimoji="1" lang="zh-TW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9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个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分类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器进行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多数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投票</a:t>
            </a:r>
            <a:endParaRPr kumimoji="1" lang="en-US" altLang="zh-CN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314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67068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653" y="1551499"/>
            <a:ext cx="4047885" cy="206689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998" y="1562952"/>
            <a:ext cx="4025460" cy="205544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654" y="3909401"/>
            <a:ext cx="4047885" cy="2066891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2392709" y="5888664"/>
            <a:ext cx="29097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面向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</a:t>
            </a:r>
            <a:r>
              <a:rPr lang="en-US" altLang="zh-CN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情景反讽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二分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类</a:t>
            </a:r>
            <a:endParaRPr lang="zh-CN" altLang="en-US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998" y="3909401"/>
            <a:ext cx="4025461" cy="2052771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7063569" y="5877937"/>
            <a:ext cx="29097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面向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</a:t>
            </a:r>
            <a:r>
              <a:rPr lang="en-US" altLang="zh-CN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其他反讽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二分类</a:t>
            </a:r>
            <a:endParaRPr lang="zh-CN" altLang="en-US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726001" y="3525404"/>
            <a:ext cx="38074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面向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</a:t>
            </a:r>
            <a:r>
              <a:rPr lang="en-US" altLang="zh-CN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</a:t>
            </a:r>
            <a:r>
              <a:rPr lang="zh-CN" altLang="en-US" sz="1400" i="1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相反语义的</a:t>
            </a:r>
            <a:r>
              <a:rPr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反讽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二分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类</a:t>
            </a:r>
            <a:endParaRPr lang="zh-CN" altLang="en-US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100434" y="3525404"/>
            <a:ext cx="14943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面向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反讽 </a:t>
            </a:r>
            <a:r>
              <a:rPr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四</a:t>
            </a:r>
            <a:r>
              <a:rPr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分类</a:t>
            </a:r>
            <a:endParaRPr lang="zh-CN" altLang="en-US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005780" y="1108372"/>
            <a:ext cx="8180439" cy="38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【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子任务二</a:t>
            </a: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】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面向微博的</a:t>
            </a: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 </a:t>
            </a:r>
            <a:r>
              <a:rPr kumimoji="1" lang="en-US" altLang="zh-CN" sz="1600" i="1" dirty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sz="16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基于相反语义的反讽</a:t>
            </a:r>
            <a:r>
              <a:rPr kumimoji="1" lang="zh-CN" altLang="en-US" sz="1600" i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600" i="1" dirty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sz="16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情景反讽</a:t>
            </a:r>
            <a:r>
              <a:rPr kumimoji="1" lang="zh-CN" altLang="en-US" sz="1600" i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600" i="1" dirty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sz="16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其他反讽</a:t>
            </a:r>
            <a:r>
              <a:rPr kumimoji="1" lang="en-US" altLang="zh-CN" sz="16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四分类</a:t>
            </a:r>
            <a:endParaRPr kumimoji="1"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119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19241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8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3" name="直接连接符 4"/>
          <p:cNvCxnSpPr/>
          <p:nvPr/>
        </p:nvCxnSpPr>
        <p:spPr>
          <a:xfrm>
            <a:off x="1302656" y="1023274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743994"/>
              </p:ext>
            </p:extLst>
          </p:nvPr>
        </p:nvGraphicFramePr>
        <p:xfrm>
          <a:off x="6095999" y="1943211"/>
          <a:ext cx="5672307" cy="4020916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480073"/>
                <a:gridCol w="1487011"/>
                <a:gridCol w="967562"/>
                <a:gridCol w="925033"/>
                <a:gridCol w="897365"/>
                <a:gridCol w="915263"/>
              </a:tblGrid>
              <a:tr h="334658">
                <a:tc>
                  <a:txBody>
                    <a:bodyPr/>
                    <a:lstStyle/>
                    <a:p>
                      <a:r>
                        <a:rPr lang="zh-CN" altLang="en-US" sz="1200" b="0" u="none" strike="noStrike" kern="1200" baseline="0" dirty="0" smtClean="0"/>
                        <a:t>排名</a:t>
                      </a:r>
                      <a:endParaRPr lang="zh-CN" altLang="en-US" sz="12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r>
                        <a:rPr lang="zh-CN" altLang="en-US" sz="1200" b="0" u="none" strike="noStrike" kern="1200" baseline="0" dirty="0" smtClean="0"/>
                        <a:t>队伍名称</a:t>
                      </a:r>
                      <a:endParaRPr lang="zh-CN" altLang="en-US" sz="12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r>
                        <a:rPr lang="zh-CN" altLang="en-US" sz="1200" b="0" u="none" strike="noStrike" kern="1200" baseline="0" dirty="0" smtClean="0"/>
                        <a:t>准确率</a:t>
                      </a:r>
                      <a:endParaRPr lang="zh-CN" altLang="en-US" sz="12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r>
                        <a:rPr lang="zh-CN" altLang="en-US" sz="1200" b="0" u="none" strike="noStrike" kern="1200" baseline="0" dirty="0" smtClean="0"/>
                        <a:t>正确率</a:t>
                      </a:r>
                      <a:endParaRPr lang="zh-CN" altLang="en-US" sz="12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r>
                        <a:rPr lang="zh-CN" altLang="en-US" sz="1200" b="0" u="none" strike="noStrike" kern="1200" baseline="0" dirty="0" smtClean="0"/>
                        <a:t>召回率</a:t>
                      </a:r>
                      <a:endParaRPr lang="zh-CN" altLang="en-US" sz="12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b="0" u="none" strike="noStrike" kern="1200" baseline="0" dirty="0" smtClean="0"/>
                        <a:t>F1 </a:t>
                      </a:r>
                      <a:r>
                        <a:rPr lang="zh-CN" altLang="en-US" sz="1200" b="0" u="none" strike="noStrike" kern="1200" baseline="0" dirty="0" smtClean="0"/>
                        <a:t>值</a:t>
                      </a:r>
                      <a:endParaRPr lang="zh-CN" altLang="en-US" sz="12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200" u="none" strike="noStrike" kern="1200" baseline="0" dirty="0" smtClean="0"/>
                        <a:t>1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100" u="none" strike="noStrike" kern="1200" baseline="0" dirty="0" smtClean="0"/>
                        <a:t>(</a:t>
                      </a:r>
                      <a:r>
                        <a:rPr lang="zh-CN" altLang="is-IS" sz="1100" u="none" strike="noStrike" kern="1200" baseline="0" dirty="0" smtClean="0"/>
                        <a:t>无</a:t>
                      </a:r>
                      <a:r>
                        <a:rPr lang="is-IS" altLang="zh-CN" sz="1100" u="none" strike="noStrike" kern="1200" baseline="0" dirty="0" smtClean="0"/>
                        <a:t>)</a:t>
                      </a:r>
                      <a:endParaRPr lang="zh-CN" altLang="en-US" sz="11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0.7321 (1)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0.5768 (1)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0.5044 (4)</a:t>
                      </a:r>
                      <a:endParaRPr lang="zh-CN" altLang="en-US" sz="12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r>
                        <a:rPr lang="is-IS" altLang="zh-CN" sz="1200" u="none" strike="noStrike" kern="1200" baseline="0" dirty="0" smtClean="0"/>
                        <a:t>0.5074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200" u="none" strike="noStrike" kern="1200" baseline="0" dirty="0" smtClean="0"/>
                        <a:t>2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100" u="none" strike="noStrike" kern="1200" baseline="0" dirty="0" smtClean="0"/>
                        <a:t>NTUA-SLP</a:t>
                      </a:r>
                      <a:endParaRPr lang="zh-CN" altLang="en-US" sz="11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0.6518 (4)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0.4959 (4)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0.5124 (2)</a:t>
                      </a:r>
                      <a:endParaRPr lang="zh-CN" altLang="en-US" sz="12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r>
                        <a:rPr lang="is-IS" altLang="zh-CN" sz="1200" u="none" strike="noStrike" kern="1200" baseline="0" dirty="0" smtClean="0"/>
                        <a:t>0.4959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200" u="none" strike="noStrike" kern="1200" baseline="0" dirty="0" smtClean="0"/>
                        <a:t>3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r>
                        <a:rPr lang="is-IS" altLang="zh-CN" sz="1100" u="none" strike="noStrike" kern="1200" baseline="0" dirty="0" smtClean="0"/>
                        <a:t>THU_NGN</a:t>
                      </a:r>
                      <a:endParaRPr lang="zh-CN" altLang="en-US" sz="11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0.6046 (9)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0.4860 (6)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0.5414 (1)</a:t>
                      </a:r>
                      <a:endParaRPr lang="zh-CN" altLang="en-US" sz="12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0.4947</a:t>
                      </a:r>
                      <a:endParaRPr lang="zh-CN" altLang="en-US" sz="12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200" u="none" strike="noStrike" kern="1200" baseline="0" dirty="0" smtClean="0"/>
                        <a:t>4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100" u="none" strike="noStrike" kern="1200" baseline="0" dirty="0" smtClean="0"/>
                        <a:t>(</a:t>
                      </a:r>
                      <a:r>
                        <a:rPr lang="zh-CN" altLang="is-IS" sz="1100" u="none" strike="noStrike" kern="1200" baseline="0" dirty="0" smtClean="0"/>
                        <a:t>无</a:t>
                      </a:r>
                      <a:r>
                        <a:rPr lang="is-IS" altLang="zh-CN" sz="1100" u="none" strike="noStrike" kern="1200" baseline="0" dirty="0" smtClean="0"/>
                        <a:t>)</a:t>
                      </a:r>
                      <a:endParaRPr lang="zh-CN" altLang="en-US" sz="11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0.6033 (10)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0.4660 (7)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0.5058 (3)</a:t>
                      </a:r>
                      <a:endParaRPr lang="zh-CN" altLang="en-US" sz="12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r>
                        <a:rPr lang="is-IS" altLang="zh-CN" sz="1200" u="none" strike="noStrike" kern="1200" baseline="0" dirty="0" smtClean="0"/>
                        <a:t>0.4743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</a:tr>
              <a:tr h="347001">
                <a:tc>
                  <a:txBody>
                    <a:bodyPr/>
                    <a:lstStyle/>
                    <a:p>
                      <a:r>
                        <a:rPr lang="is-IS" altLang="zh-CN" sz="1200" u="none" strike="noStrike" kern="1200" baseline="0" dirty="0" smtClean="0"/>
                        <a:t>5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100" u="none" strike="noStrike" kern="1200" baseline="0" dirty="0" smtClean="0"/>
                        <a:t>NIHRIO, NCL</a:t>
                      </a:r>
                      <a:endParaRPr lang="zh-CN" altLang="en-US" sz="11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0.6594 (3)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0.5446 (2)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0.4475 (5)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0.4437</a:t>
                      </a:r>
                      <a:endParaRPr lang="zh-CN" altLang="en-US" sz="12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</a:tr>
              <a:tr h="327335">
                <a:tc>
                  <a:txBody>
                    <a:bodyPr/>
                    <a:lstStyle/>
                    <a:p>
                      <a:r>
                        <a:rPr lang="en-US" altLang="zh-CN" sz="1200" u="none" strike="noStrike" kern="1200" baseline="0" dirty="0" smtClean="0"/>
                        <a:t>6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r>
                        <a:rPr lang="en-US" altLang="zh-CN" sz="800" u="none" strike="noStrike" kern="1200" baseline="0" dirty="0" smtClean="0"/>
                        <a:t>Random Decision Syntax Trees</a:t>
                      </a:r>
                      <a:endParaRPr lang="en-US" altLang="zh-CN" sz="800" b="0" i="0" u="none" strike="noStrike" kern="1200" baseline="0" dirty="0" smtClean="0">
                        <a:solidFill>
                          <a:schemeClr val="dk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0.6327 (6)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0.4868 (5)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0.4388 (8)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0.4352</a:t>
                      </a:r>
                      <a:endParaRPr lang="zh-CN" altLang="en-US" sz="12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200" u="none" strike="noStrike" kern="1200" baseline="0" dirty="0" smtClean="0"/>
                        <a:t>7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100" u="none" strike="noStrike" kern="1200" baseline="0" dirty="0" smtClean="0"/>
                        <a:t>ELiRF-UPV</a:t>
                      </a:r>
                      <a:endParaRPr lang="zh-CN" altLang="en-US" sz="11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0.6327 (6)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0.4123 (12)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0.4404 (7)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0.4211</a:t>
                      </a:r>
                      <a:endParaRPr lang="zh-CN" altLang="en-US" sz="12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200" u="none" strike="noStrike" kern="1200" baseline="0" dirty="0" smtClean="0"/>
                        <a:t>8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100" u="none" strike="noStrike" kern="1200" baseline="0" dirty="0" smtClean="0"/>
                        <a:t>WLV</a:t>
                      </a:r>
                      <a:endParaRPr lang="zh-CN" altLang="en-US" sz="11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0.6709 (2)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0.4311 (10)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0.4149 (9)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0.4153</a:t>
                      </a:r>
                      <a:endParaRPr lang="zh-CN" altLang="en-US" sz="12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t-IT" altLang="zh-CN" sz="1200" u="none" strike="noStrike" kern="1200" baseline="0" dirty="0" smtClean="0"/>
                        <a:t>9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zh-CN" sz="1100" u="none" strike="noStrike" kern="1200" baseline="0" dirty="0" smtClean="0"/>
                        <a:t>#</a:t>
                      </a:r>
                      <a:r>
                        <a:rPr lang="it-IT" altLang="zh-CN" sz="1100" u="none" strike="noStrike" kern="1200" baseline="0" dirty="0" err="1" smtClean="0"/>
                        <a:t>NonDicevoSulSerio</a:t>
                      </a:r>
                      <a:endParaRPr lang="zh-CN" altLang="en-US" sz="11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zh-CN" sz="1200" u="none" strike="noStrike" kern="1200" baseline="0" dirty="0" smtClean="0"/>
                        <a:t>0.5446 (18)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zh-CN" sz="1200" u="none" strike="noStrike" kern="1200" baseline="0" dirty="0" smtClean="0"/>
                        <a:t>0.4087 (15)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zh-CN" sz="1200" u="none" strike="noStrike" kern="1200" baseline="0" dirty="0" smtClean="0"/>
                        <a:t>0.4410 (6)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zh-CN" sz="1200" u="none" strike="noStrike" kern="1200" baseline="0" dirty="0" smtClean="0"/>
                        <a:t>0.4131</a:t>
                      </a:r>
                      <a:endParaRPr lang="zh-CN" altLang="en-US" sz="12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200" u="none" strike="noStrike" kern="1200" baseline="0" dirty="0" smtClean="0"/>
                        <a:t>10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100" u="none" strike="noStrike" kern="1200" baseline="0" dirty="0" smtClean="0"/>
                        <a:t>INGEOTEC-IIMAS</a:t>
                      </a:r>
                      <a:endParaRPr lang="zh-CN" altLang="en-US" sz="11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200" u="none" strike="noStrike" kern="1200" baseline="0" dirty="0" smtClean="0"/>
                        <a:t>0.6441 (5)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200" u="none" strike="noStrike" kern="1200" baseline="0" dirty="0" smtClean="0"/>
                        <a:t> 0.5017 (3)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200" u="none" strike="noStrike" kern="1200" baseline="0" dirty="0" smtClean="0"/>
                        <a:t>0.3850 (15)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200" u="none" strike="noStrike" kern="1200" baseline="0" dirty="0" smtClean="0"/>
                        <a:t>0.4055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658">
                <a:tc>
                  <a:txBody>
                    <a:bodyPr/>
                    <a:lstStyle/>
                    <a:p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CN" altLang="is-IS" sz="1200" b="1" u="none" strike="noStrike" kern="1200" baseline="0" dirty="0" smtClean="0">
                          <a:solidFill>
                            <a:srgbClr val="FFFF00"/>
                          </a:solidFill>
                        </a:rPr>
                        <a:t>我们的系统</a:t>
                      </a:r>
                      <a:endParaRPr lang="zh-CN" altLang="en-US" sz="1200" b="1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b="1" u="none" strike="noStrike" kern="1200" baseline="0" dirty="0" smtClean="0">
                          <a:solidFill>
                            <a:srgbClr val="FFFF00"/>
                          </a:solidFill>
                        </a:rPr>
                        <a:t>0.6939 (2)</a:t>
                      </a:r>
                      <a:endParaRPr lang="zh-CN" altLang="en-US" sz="1200" b="1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b="1" u="none" strike="noStrike" kern="1200" baseline="0" dirty="0" smtClean="0">
                          <a:solidFill>
                            <a:srgbClr val="FFFF00"/>
                          </a:solidFill>
                        </a:rPr>
                        <a:t>0.6003 (1)</a:t>
                      </a:r>
                      <a:endParaRPr lang="zh-CN" altLang="en-US" sz="1200" b="1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b="1" u="none" strike="noStrike" kern="1200" baseline="0" dirty="0" smtClean="0">
                          <a:solidFill>
                            <a:srgbClr val="FFFF00"/>
                          </a:solidFill>
                        </a:rPr>
                        <a:t>0.5241 (2)</a:t>
                      </a:r>
                      <a:endParaRPr lang="zh-CN" altLang="en-US" sz="1200" b="1" dirty="0" smtClean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b="1" u="none" strike="noStrike" kern="1200" baseline="0" dirty="0" smtClean="0">
                          <a:solidFill>
                            <a:srgbClr val="FFFF00"/>
                          </a:solidFill>
                        </a:rPr>
                        <a:t>0.5205 (1)</a:t>
                      </a:r>
                      <a:endParaRPr lang="zh-CN" altLang="en-US" sz="1200" b="1" dirty="0" smtClean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5" name="内容占位符 2"/>
              <p:cNvSpPr txBox="1">
                <a:spLocks/>
              </p:cNvSpPr>
              <p:nvPr/>
            </p:nvSpPr>
            <p:spPr>
              <a:xfrm>
                <a:off x="730279" y="1574726"/>
                <a:ext cx="5385386" cy="44504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lnSpc>
                    <a:spcPct val="130000"/>
                  </a:lnSpc>
                  <a:spcBef>
                    <a:spcPts val="1000"/>
                  </a:spcBef>
                  <a:buBlip>
                    <a:blip r:embed="rId3"/>
                  </a:buBlip>
                </a:pP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多分类器分层识别算法组成</a:t>
                </a:r>
                <a:endParaRPr kumimoji="1" lang="en-US" altLang="zh-CN" sz="1400" i="1" dirty="0" smtClean="0">
                  <a:solidFill>
                    <a:schemeClr val="accent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原本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的反讽四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分类</a:t>
                </a:r>
                <a:endParaRPr kumimoji="1"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2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模型：</a:t>
                </a:r>
                <a:r>
                  <a:rPr kumimoji="1" lang="en-US" altLang="zh-CN" sz="1200" dirty="0" err="1" smtClean="0">
                    <a:latin typeface="Microsoft YaHei" charset="-122"/>
                    <a:ea typeface="Microsoft YaHei" charset="-122"/>
                    <a:cs typeface="Microsoft YaHei" charset="-122"/>
                  </a:rPr>
                  <a:t>BiGRU</a:t>
                </a:r>
                <a:endParaRPr kumimoji="1" lang="en-US" altLang="zh-CN" sz="12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200" b="0" dirty="0" smtClean="0">
                    <a:ea typeface="Microsoft YaHei" charset="-122"/>
                    <a:cs typeface="Microsoft YaHei" charset="-122"/>
                  </a:rPr>
                  <a:t>参数</a:t>
                </a: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=5</m:t>
                    </m:r>
                  </m:oMath>
                </a14:m>
                <a:endParaRPr kumimoji="1" lang="zh-CN" altLang="en-US" sz="12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面向 </a:t>
                </a:r>
                <a:r>
                  <a:rPr kumimoji="1" lang="zh-CN" altLang="en-US" sz="14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zh-TW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 、</a:t>
                </a:r>
                <a:r>
                  <a:rPr kumimoji="1" lang="zh-CN" altLang="en-US" sz="14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  <a:r>
                  <a:rPr kumimoji="1" lang="zh-TW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二分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类</a:t>
                </a:r>
                <a:endParaRPr kumimoji="1"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模型： </a:t>
                </a:r>
                <a:r>
                  <a:rPr kumimoji="1" lang="en-US" altLang="zh-CN" sz="12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LSTM +</a:t>
                </a:r>
                <a:r>
                  <a:rPr kumimoji="1" lang="zh-CN" altLang="en-US" sz="12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注意力机制</a:t>
                </a:r>
                <a:endParaRPr kumimoji="1" lang="en-US" altLang="zh-CN" sz="12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200" dirty="0">
                    <a:ea typeface="Microsoft YaHei" charset="-122"/>
                    <a:cs typeface="Microsoft YaHei" charset="-122"/>
                  </a:rPr>
                  <a:t>参数</a:t>
                </a: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2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b>
                    </m:sSub>
                    <m:r>
                      <a:rPr kumimoji="1" lang="en-US" altLang="zh-CN" sz="12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=5</m:t>
                    </m:r>
                    <m:r>
                      <a:rPr kumimoji="1" lang="en-US" altLang="zh-CN" sz="1200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, </m:t>
                    </m:r>
                    <m:r>
                      <a:rPr kumimoji="1" lang="en-US" altLang="zh-CN" sz="1200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𝑡h</m:t>
                    </m:r>
                    <m:sSub>
                      <m:sSubPr>
                        <m:ctrlPr>
                          <a:rPr kumimoji="1" lang="en-US" altLang="zh-CN" sz="12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=3</m:t>
                    </m:r>
                  </m:oMath>
                </a14:m>
                <a:endParaRPr kumimoji="1" lang="en-US" altLang="zh-CN" sz="12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面向 </a:t>
                </a:r>
                <a:r>
                  <a:rPr kumimoji="1" lang="zh-CN" altLang="en-US" sz="14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zh-TW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 、</a:t>
                </a:r>
                <a:r>
                  <a:rPr kumimoji="1" lang="zh-CN" altLang="en-US" sz="14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  <a:r>
                  <a:rPr kumimoji="1" lang="zh-TW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二分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类</a:t>
                </a:r>
                <a:endParaRPr kumimoji="1"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模型： </a:t>
                </a:r>
                <a:r>
                  <a:rPr kumimoji="1" lang="en-US" altLang="zh-CN" sz="12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2 </a:t>
                </a: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层</a:t>
                </a:r>
                <a:r>
                  <a:rPr kumimoji="1" lang="en-US" altLang="zh-CN" sz="1200" dirty="0" err="1" smtClean="0">
                    <a:latin typeface="Microsoft YaHei" charset="-122"/>
                    <a:ea typeface="Microsoft YaHei" charset="-122"/>
                    <a:cs typeface="Microsoft YaHei" charset="-122"/>
                  </a:rPr>
                  <a:t>BiLSTM</a:t>
                </a:r>
                <a:r>
                  <a:rPr kumimoji="1" lang="zh-CN" altLang="en-US" sz="12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2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+</a:t>
                </a:r>
                <a:r>
                  <a:rPr kumimoji="1" lang="zh-CN" altLang="en-US" sz="12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注意力机制</a:t>
                </a:r>
                <a:endParaRPr kumimoji="1" lang="en-US" altLang="zh-CN" sz="12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200" dirty="0">
                    <a:ea typeface="Microsoft YaHei" charset="-122"/>
                    <a:cs typeface="Microsoft YaHei" charset="-122"/>
                  </a:rPr>
                  <a:t>参数</a:t>
                </a: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2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3</m:t>
                        </m:r>
                      </m:sub>
                    </m:sSub>
                    <m:r>
                      <a:rPr kumimoji="1" lang="en-US" altLang="zh-CN" sz="12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=5</m:t>
                    </m:r>
                    <m:r>
                      <a:rPr kumimoji="1" lang="en-US" altLang="zh-CN" sz="12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, </m:t>
                    </m:r>
                    <m:r>
                      <a:rPr kumimoji="1" lang="en-US" altLang="zh-CN" sz="12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𝑡h</m:t>
                    </m:r>
                    <m:sSub>
                      <m:sSubPr>
                        <m:ctrlPr>
                          <a:rPr kumimoji="1" lang="en-US" altLang="zh-CN" sz="12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2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3</m:t>
                        </m:r>
                      </m:sub>
                    </m:sSub>
                    <m:r>
                      <a:rPr kumimoji="1" lang="en-US" altLang="zh-CN" sz="12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=3</m:t>
                    </m:r>
                  </m:oMath>
                </a14:m>
                <a:endParaRPr kumimoji="1" lang="en-US" altLang="zh-CN" sz="12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面向 </a:t>
                </a:r>
                <a:r>
                  <a:rPr kumimoji="1" lang="zh-CN" altLang="en-US" sz="14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zh-TW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 、</a:t>
                </a:r>
                <a:r>
                  <a:rPr kumimoji="1" lang="zh-CN" altLang="en-US" sz="14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  <a:r>
                  <a:rPr kumimoji="1" lang="zh-TW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二分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类</a:t>
                </a:r>
                <a:endParaRPr kumimoji="1"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模型： </a:t>
                </a:r>
                <a:r>
                  <a:rPr kumimoji="1" lang="en-US" altLang="zh-CN" sz="12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CNN</a:t>
                </a:r>
              </a:p>
              <a:p>
                <a:pPr lvl="2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200" dirty="0">
                    <a:ea typeface="Microsoft YaHei" charset="-122"/>
                    <a:cs typeface="Microsoft YaHei" charset="-122"/>
                  </a:rPr>
                  <a:t>参数</a:t>
                </a: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2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4</m:t>
                        </m:r>
                      </m:sub>
                    </m:sSub>
                    <m:r>
                      <a:rPr kumimoji="1" lang="en-US" altLang="zh-CN" sz="12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=5</m:t>
                    </m:r>
                    <m:r>
                      <a:rPr kumimoji="1" lang="en-US" altLang="zh-CN" sz="12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, </m:t>
                    </m:r>
                    <m:r>
                      <a:rPr kumimoji="1" lang="en-US" altLang="zh-CN" sz="12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𝑡h</m:t>
                    </m:r>
                    <m:sSub>
                      <m:sSubPr>
                        <m:ctrlPr>
                          <a:rPr kumimoji="1" lang="en-US" altLang="zh-CN" sz="12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2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4</m:t>
                        </m:r>
                      </m:sub>
                    </m:sSub>
                    <m:r>
                      <a:rPr kumimoji="1" lang="en-US" altLang="zh-CN" sz="12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=3</m:t>
                    </m:r>
                  </m:oMath>
                </a14:m>
                <a:endParaRPr kumimoji="1" lang="en-US" altLang="zh-CN" sz="12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30000"/>
                  </a:lnSpc>
                  <a:buBlip>
                    <a:blip r:embed="rId3"/>
                  </a:buBlip>
                </a:pPr>
                <a:endParaRPr kumimoji="1" lang="en-US" altLang="zh-CN" sz="12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30000"/>
                  </a:lnSpc>
                  <a:buBlip>
                    <a:blip r:embed="rId3"/>
                  </a:buBlip>
                </a:pPr>
                <a:endParaRPr kumimoji="1"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30000"/>
                  </a:lnSpc>
                  <a:buBlip>
                    <a:blip r:embed="rId3"/>
                  </a:buBlip>
                </a:pPr>
                <a:endParaRPr kumimoji="1" lang="en-US" altLang="zh-CN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1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79" y="1574726"/>
                <a:ext cx="5385386" cy="445045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/>
          <p:cNvSpPr/>
          <p:nvPr/>
        </p:nvSpPr>
        <p:spPr>
          <a:xfrm>
            <a:off x="2005780" y="1108372"/>
            <a:ext cx="8180439" cy="38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【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子任务二</a:t>
            </a: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】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面向微博的</a:t>
            </a: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 </a:t>
            </a:r>
            <a:r>
              <a:rPr kumimoji="1" lang="en-US" altLang="zh-CN" sz="1600" i="1" dirty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sz="16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基于相反语义的反讽</a:t>
            </a:r>
            <a:r>
              <a:rPr kumimoji="1" lang="zh-CN" altLang="en-US" sz="1600" i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600" i="1" dirty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sz="16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情景反讽</a:t>
            </a:r>
            <a:r>
              <a:rPr kumimoji="1" lang="zh-CN" altLang="en-US" sz="1600" i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600" i="1" dirty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sz="16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其他反讽</a:t>
            </a:r>
            <a:r>
              <a:rPr kumimoji="1" lang="en-US" altLang="zh-CN" sz="16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四分类</a:t>
            </a:r>
            <a:endParaRPr kumimoji="1"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037243" y="1635434"/>
            <a:ext cx="37898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i="1" dirty="0">
                <a:latin typeface="Times New Roman" charset="0"/>
                <a:ea typeface="Times New Roman" charset="0"/>
                <a:cs typeface="Times New Roman" charset="0"/>
              </a:rPr>
              <a:t>SemEval-2018 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任务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三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子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任务二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各参赛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系统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性能</a:t>
            </a:r>
            <a:endParaRPr lang="zh-CN" altLang="en-US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314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22630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自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Web2.0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普及后，网民每天在互联网上生产量着大量的内容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2"/>
              </a:buBlip>
            </a:pPr>
            <a:endParaRPr kumimoji="1"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透过对内容的分析可以得知他们对各种人事物的态度和想法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公司可以从产品评论得知用户对产品是否满意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政府可以从线平台上的讨论得知人民对新政策的态度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2"/>
              </a:buBlip>
            </a:pPr>
            <a:endParaRPr kumimoji="1"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对这些反馈快速作出响应能够带来相应的商业价值和政治价值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情感识别研究因此受到重视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背景 </a:t>
            </a:r>
            <a:r>
              <a:rPr lang="en-US" altLang="zh-CN" sz="2600" dirty="0"/>
              <a:t>- </a:t>
            </a:r>
            <a:r>
              <a:rPr lang="zh-CN" altLang="en-US" sz="2600" dirty="0"/>
              <a:t>情感识别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5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721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19241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030233163"/>
              </p:ext>
            </p:extLst>
          </p:nvPr>
        </p:nvGraphicFramePr>
        <p:xfrm>
          <a:off x="427066" y="1657180"/>
          <a:ext cx="5488715" cy="185420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097743"/>
                <a:gridCol w="1097743"/>
                <a:gridCol w="1097743"/>
                <a:gridCol w="1097743"/>
                <a:gridCol w="1097743"/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u="none" strike="noStrike" kern="1200" baseline="0" dirty="0" smtClean="0"/>
                        <a:t>准确率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u="none" strike="noStrike" kern="1200" baseline="0" dirty="0" smtClean="0"/>
                        <a:t>正确率</a:t>
                      </a:r>
                      <a:endParaRPr lang="zh-CN" altLang="en-US" sz="1400" b="0" u="none" strike="noStrike" kern="1200" baseline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u="none" strike="noStrike" kern="1200" baseline="0" dirty="0" smtClean="0"/>
                        <a:t>召回率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u="none" strike="noStrike" kern="1200" baseline="0" dirty="0" smtClean="0"/>
                        <a:t>F1</a:t>
                      </a:r>
                      <a:r>
                        <a:rPr lang="zh-CN" altLang="en-US" sz="1400" b="0" u="none" strike="noStrike" kern="1200" baseline="0" dirty="0" smtClean="0"/>
                        <a:t>值</a:t>
                      </a:r>
                      <a:endParaRPr lang="zh-CN" altLang="en-US" sz="1400" b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u="none" strike="noStrike" kern="1200" baseline="0" dirty="0" smtClean="0"/>
                        <a:t>中间结果</a:t>
                      </a:r>
                      <a:r>
                        <a:rPr lang="en-US" altLang="zh-CN" sz="1400" b="0" u="none" strike="noStrike" kern="1200" baseline="0" dirty="0" smtClean="0"/>
                        <a:t>I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hr-HR" altLang="zh-CN" sz="1400" b="0" u="none" strike="noStrike" kern="1200" baseline="0" dirty="0" smtClean="0"/>
                        <a:t>0.6837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400" b="0" u="none" strike="noStrike" kern="1200" baseline="0" dirty="0" smtClean="0"/>
                        <a:t>0.5606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400" b="0" u="none" strike="noStrike" kern="1200" baseline="0" dirty="0" smtClean="0"/>
                        <a:t>0.4891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400" b="0" u="none" strike="noStrike" kern="1200" baseline="0" dirty="0" smtClean="0"/>
                        <a:t>0.4913</a:t>
                      </a:r>
                      <a:endParaRPr lang="zh-CN" altLang="en-US" sz="1400" b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u="none" strike="noStrike" kern="1200" baseline="0" dirty="0" smtClean="0"/>
                        <a:t>中间结果</a:t>
                      </a:r>
                      <a:r>
                        <a:rPr lang="en-US" altLang="zh-CN" sz="1400" b="0" u="none" strike="noStrike" kern="1200" baseline="0" dirty="0" smtClean="0"/>
                        <a:t>II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cs-CZ" altLang="zh-CN" sz="1400" b="0" u="none" strike="noStrike" kern="1200" baseline="0" dirty="0" smtClean="0"/>
                        <a:t>0.6913</a:t>
                      </a:r>
                      <a:r>
                        <a:rPr lang="en-US" altLang="zh-CN" sz="1400" b="0" dirty="0" smtClean="0">
                          <a:latin typeface="+mn-lt"/>
                        </a:rPr>
                        <a:t>↑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400" b="0" u="none" strike="noStrike" kern="1200" baseline="0" dirty="0" smtClean="0"/>
                        <a:t>0.5655</a:t>
                      </a:r>
                      <a:r>
                        <a:rPr lang="en-US" altLang="zh-CN" sz="1400" b="0" dirty="0" smtClean="0">
                          <a:latin typeface="+mn-lt"/>
                        </a:rPr>
                        <a:t>↑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400" b="0" u="none" strike="noStrike" kern="1200" baseline="0" dirty="0" smtClean="0"/>
                        <a:t>0.4893</a:t>
                      </a:r>
                      <a:r>
                        <a:rPr lang="en-US" altLang="zh-CN" sz="1400" b="0" dirty="0" smtClean="0">
                          <a:latin typeface="+mn-lt"/>
                        </a:rPr>
                        <a:t>↑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400" b="0" u="none" strike="noStrike" kern="1200" baseline="0" dirty="0" smtClean="0"/>
                        <a:t>0.4949</a:t>
                      </a:r>
                      <a:r>
                        <a:rPr lang="en-US" altLang="zh-CN" sz="1400" b="0" dirty="0" smtClean="0">
                          <a:latin typeface="+mn-lt"/>
                        </a:rPr>
                        <a:t>↑</a:t>
                      </a:r>
                      <a:endParaRPr lang="zh-CN" altLang="en-US" sz="1400" b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中间结果</a:t>
                      </a:r>
                      <a:r>
                        <a:rPr lang="en-US" altLang="zh-CN" sz="14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III</a:t>
                      </a:r>
                      <a:endParaRPr lang="zh-CN" altLang="en-US" sz="1400" b="0" dirty="0" smtClean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nb-NO" altLang="zh-CN" sz="14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0.6913</a:t>
                      </a:r>
                      <a:endParaRPr lang="zh-CN" altLang="en-US" sz="1400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4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0.5587</a:t>
                      </a:r>
                      <a:endParaRPr lang="zh-CN" altLang="en-US" sz="1400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4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0.5231</a:t>
                      </a:r>
                      <a:endParaRPr lang="zh-CN" altLang="en-US" sz="1400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4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0.5179</a:t>
                      </a:r>
                      <a:endParaRPr lang="zh-CN" altLang="en-US" sz="1400" b="0" dirty="0" smtClean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u="none" strike="noStrike" kern="1200" baseline="0" dirty="0" smtClean="0">
                          <a:solidFill>
                            <a:schemeClr val="accent1"/>
                          </a:solidFill>
                        </a:rPr>
                        <a:t>最终结果</a:t>
                      </a:r>
                      <a:endParaRPr lang="zh-CN" altLang="en-US" sz="1400" b="0" dirty="0" smtClean="0">
                        <a:solidFill>
                          <a:schemeClr val="accent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hr-HR" altLang="zh-CN" sz="1400" b="0" u="none" strike="noStrike" kern="1200" baseline="0" dirty="0" smtClean="0">
                          <a:solidFill>
                            <a:schemeClr val="accent1"/>
                          </a:solidFill>
                        </a:rPr>
                        <a:t>0.6939</a:t>
                      </a:r>
                      <a:endParaRPr lang="zh-CN" altLang="en-US" sz="1400" b="0" dirty="0">
                        <a:solidFill>
                          <a:schemeClr val="accent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hr-HR" altLang="zh-CN" sz="1400" b="0" u="none" strike="noStrike" kern="1200" baseline="0" dirty="0" smtClean="0">
                          <a:solidFill>
                            <a:schemeClr val="accent1"/>
                          </a:solidFill>
                        </a:rPr>
                        <a:t>0.6003</a:t>
                      </a:r>
                      <a:endParaRPr lang="zh-CN" altLang="en-US" sz="1400" b="0" dirty="0">
                        <a:solidFill>
                          <a:schemeClr val="accent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400" b="0" u="none" strike="noStrike" kern="1200" baseline="0" dirty="0" smtClean="0">
                          <a:solidFill>
                            <a:schemeClr val="accent1"/>
                          </a:solidFill>
                        </a:rPr>
                        <a:t>0.5241</a:t>
                      </a:r>
                      <a:endParaRPr lang="zh-CN" altLang="en-US" sz="1400" b="0" dirty="0">
                        <a:solidFill>
                          <a:schemeClr val="accent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400" b="0" u="none" strike="noStrike" kern="1200" baseline="0" dirty="0" smtClean="0">
                          <a:solidFill>
                            <a:schemeClr val="accent1"/>
                          </a:solidFill>
                        </a:rPr>
                        <a:t>0.5205</a:t>
                      </a:r>
                      <a:endParaRPr lang="zh-CN" altLang="en-US" sz="1400" b="0" dirty="0" smtClean="0">
                        <a:solidFill>
                          <a:schemeClr val="accent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9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595226"/>
              </p:ext>
            </p:extLst>
          </p:nvPr>
        </p:nvGraphicFramePr>
        <p:xfrm>
          <a:off x="427065" y="4064723"/>
          <a:ext cx="5488715" cy="2001789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394554"/>
                <a:gridCol w="1025230"/>
                <a:gridCol w="1014567"/>
                <a:gridCol w="1014567"/>
                <a:gridCol w="1014567"/>
                <a:gridCol w="1025230"/>
              </a:tblGrid>
              <a:tr h="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中间结果</a:t>
                      </a:r>
                      <a:r>
                        <a:rPr lang="en-US" altLang="zh-CN" sz="1400" b="0" dirty="0" smtClean="0"/>
                        <a:t>I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预测</a:t>
                      </a:r>
                      <a:r>
                        <a:rPr lang="zh-CN" altLang="en-US" sz="1400" b="0" dirty="0" smtClean="0"/>
                        <a:t>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182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25400" cmpd="sng">
                      <a:noFill/>
                    </a:lnL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90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基于相反语义的反讽</a:t>
                      </a:r>
                      <a:endParaRPr kumimoji="1" lang="zh-CN" altLang="en-US" sz="9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</a:tr>
              <a:tr h="32182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真实标签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vert="eaVert" anchor="b">
                    <a:lnT w="25400" cmpd="sng">
                      <a:noFill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380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73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13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7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90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基于相反语义的反讽</a:t>
                      </a:r>
                      <a:endParaRPr kumimoji="1" lang="zh-CN" altLang="en-US" sz="9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36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125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44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13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25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41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10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5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6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979339"/>
              </p:ext>
            </p:extLst>
          </p:nvPr>
        </p:nvGraphicFramePr>
        <p:xfrm>
          <a:off x="6150055" y="4051153"/>
          <a:ext cx="5488715" cy="2018812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394554"/>
                <a:gridCol w="1025230"/>
                <a:gridCol w="1014567"/>
                <a:gridCol w="1014567"/>
                <a:gridCol w="1014567"/>
                <a:gridCol w="1025230"/>
              </a:tblGrid>
              <a:tr h="32182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中间结果</a:t>
                      </a:r>
                      <a:r>
                        <a:rPr lang="en-US" altLang="zh-CN" sz="1400" b="0" dirty="0" smtClean="0"/>
                        <a:t>II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预测标签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182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25400" cmpd="sng">
                      <a:noFill/>
                    </a:lnL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90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基于相反语义的反讽</a:t>
                      </a:r>
                      <a:endParaRPr kumimoji="1" lang="zh-CN" altLang="en-US" sz="9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</a:tr>
              <a:tr h="32182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真实标签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vert="eaVert" anchor="b">
                    <a:lnT w="25400" cmpd="sng">
                      <a:noFill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380 </a:t>
                      </a:r>
                      <a:r>
                        <a:rPr lang="en-US" altLang="zh-CN" sz="1400" b="1" dirty="0" smtClean="0">
                          <a:solidFill>
                            <a:srgbClr val="FFFF00"/>
                          </a:solidFill>
                        </a:rPr>
                        <a:t>+9</a:t>
                      </a:r>
                      <a:endParaRPr lang="zh-CN" altLang="en-US" sz="1400" b="1" dirty="0">
                        <a:solidFill>
                          <a:srgbClr val="FFFF00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73 -9</a:t>
                      </a:r>
                      <a:endParaRPr lang="zh-CN" altLang="en-US" sz="1400" b="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13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7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90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基于相反语义的反讽</a:t>
                      </a:r>
                      <a:endParaRPr kumimoji="1" lang="zh-CN" altLang="en-US" sz="9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36 +3</a:t>
                      </a:r>
                      <a:endParaRPr lang="zh-CN" altLang="en-US" sz="1400" b="0" dirty="0">
                        <a:solidFill>
                          <a:srgbClr val="528FC7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125 </a:t>
                      </a:r>
                      <a:r>
                        <a:rPr lang="en-US" altLang="zh-CN" sz="1400" b="1" dirty="0" smtClean="0">
                          <a:solidFill>
                            <a:srgbClr val="FFFF00"/>
                          </a:solidFill>
                        </a:rPr>
                        <a:t>-3</a:t>
                      </a:r>
                      <a:endParaRPr lang="zh-CN" altLang="en-US" sz="1400" b="1" dirty="0">
                        <a:solidFill>
                          <a:srgbClr val="FFFF00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44 +3</a:t>
                      </a:r>
                      <a:endParaRPr lang="zh-CN" altLang="en-US" sz="1400" b="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13 -3</a:t>
                      </a:r>
                      <a:endParaRPr lang="zh-CN" altLang="en-US" sz="1400" b="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25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41 -2</a:t>
                      </a:r>
                      <a:endParaRPr lang="zh-CN" altLang="en-US" sz="1400" b="0" dirty="0">
                        <a:solidFill>
                          <a:srgbClr val="528FC7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10 +2</a:t>
                      </a:r>
                      <a:endParaRPr lang="zh-CN" altLang="en-US" sz="1400" b="0" dirty="0">
                        <a:solidFill>
                          <a:srgbClr val="528FC7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5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6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9" name="矩形 18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4" name="组 13"/>
          <p:cNvGrpSpPr/>
          <p:nvPr/>
        </p:nvGrpSpPr>
        <p:grpSpPr>
          <a:xfrm>
            <a:off x="6138687" y="1551165"/>
            <a:ext cx="5778263" cy="1960215"/>
            <a:chOff x="837028" y="3661854"/>
            <a:chExt cx="6569521" cy="2228641"/>
          </a:xfrm>
        </p:grpSpPr>
        <p:grpSp>
          <p:nvGrpSpPr>
            <p:cNvPr id="15" name="组 14"/>
            <p:cNvGrpSpPr/>
            <p:nvPr/>
          </p:nvGrpSpPr>
          <p:grpSpPr>
            <a:xfrm>
              <a:off x="849953" y="5170495"/>
              <a:ext cx="6556595" cy="720000"/>
              <a:chOff x="428996" y="4794900"/>
              <a:chExt cx="6556595" cy="851558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9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</a:p>
            </p:txBody>
          </p:sp>
          <p:sp>
            <p:nvSpPr>
              <p:cNvPr id="33" name="圆角矩形 32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2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428996" y="5053359"/>
                <a:ext cx="1240563" cy="351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</a:t>
                </a:r>
                <a:r>
                  <a:rPr lang="en-US" altLang="zh-CN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II</a:t>
                </a:r>
                <a:endParaRPr kumimoji="1" lang="zh-CN" altLang="en-US" sz="11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</a:p>
            </p:txBody>
          </p:sp>
        </p:grpSp>
        <p:grpSp>
          <p:nvGrpSpPr>
            <p:cNvPr id="16" name="组 15"/>
            <p:cNvGrpSpPr/>
            <p:nvPr/>
          </p:nvGrpSpPr>
          <p:grpSpPr>
            <a:xfrm>
              <a:off x="849954" y="3661854"/>
              <a:ext cx="6556595" cy="720000"/>
              <a:chOff x="428996" y="4794900"/>
              <a:chExt cx="6556595" cy="851558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9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</a:p>
            </p:txBody>
          </p:sp>
          <p:sp>
            <p:nvSpPr>
              <p:cNvPr id="27" name="圆角矩形 26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2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428997" y="5053359"/>
                <a:ext cx="999270" cy="351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 </a:t>
                </a:r>
                <a:r>
                  <a:rPr lang="en-US" altLang="zh-CN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I</a:t>
                </a:r>
                <a:endParaRPr kumimoji="1" lang="zh-CN" altLang="en-US" sz="11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</a:p>
            </p:txBody>
          </p:sp>
        </p:grpSp>
        <p:sp>
          <p:nvSpPr>
            <p:cNvPr id="17" name="圆角矩形 16"/>
            <p:cNvSpPr/>
            <p:nvPr/>
          </p:nvSpPr>
          <p:spPr>
            <a:xfrm>
              <a:off x="837028" y="4602417"/>
              <a:ext cx="3850866" cy="35689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>
                <a:lnSpc>
                  <a:spcPct val="130000"/>
                </a:lnSpc>
              </a:pPr>
              <a:r>
                <a:rPr kumimoji="1" lang="zh-CN" altLang="en-US" sz="105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面向 </a:t>
              </a:r>
              <a:r>
                <a:rPr kumimoji="1" lang="zh-CN" altLang="en-US" sz="105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没有反讽</a:t>
              </a:r>
              <a:r>
                <a:rPr kumimoji="1" lang="zh-TW" altLang="en-US" sz="105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TW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kumimoji="1" lang="zh-CN" altLang="en-US" sz="105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基于相反语义的</a:t>
              </a:r>
              <a:r>
                <a:rPr kumimoji="1" lang="zh-CN" altLang="en-US" sz="1050" i="1" dirty="0" smtClean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反讽</a:t>
              </a:r>
              <a:r>
                <a:rPr kumimoji="1" lang="en-US" altLang="zh-CN" sz="1050" i="1" dirty="0" smtClean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CN" altLang="en-US" sz="105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二分</a:t>
              </a:r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类</a:t>
              </a:r>
              <a:endParaRPr kumimoji="1" lang="en-US" altLang="zh-CN" sz="105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8" name="直线箭头连接符 17"/>
            <p:cNvCxnSpPr>
              <a:endCxn id="29" idx="0"/>
            </p:cNvCxnSpPr>
            <p:nvPr/>
          </p:nvCxnSpPr>
          <p:spPr>
            <a:xfrm flipH="1">
              <a:off x="5307504" y="4255507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箭头连接符 19"/>
            <p:cNvCxnSpPr>
              <a:endCxn id="30" idx="0"/>
            </p:cNvCxnSpPr>
            <p:nvPr/>
          </p:nvCxnSpPr>
          <p:spPr>
            <a:xfrm flipH="1">
              <a:off x="6662696" y="4242163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箭头连接符 20"/>
            <p:cNvCxnSpPr/>
            <p:nvPr/>
          </p:nvCxnSpPr>
          <p:spPr>
            <a:xfrm>
              <a:off x="2543529" y="4242242"/>
              <a:ext cx="0" cy="350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箭头连接符 21"/>
            <p:cNvCxnSpPr/>
            <p:nvPr/>
          </p:nvCxnSpPr>
          <p:spPr>
            <a:xfrm flipH="1">
              <a:off x="2762461" y="4242242"/>
              <a:ext cx="1163056" cy="3601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箭头连接符 22"/>
            <p:cNvCxnSpPr>
              <a:endCxn id="23" idx="0"/>
            </p:cNvCxnSpPr>
            <p:nvPr/>
          </p:nvCxnSpPr>
          <p:spPr>
            <a:xfrm>
              <a:off x="2543528" y="4959307"/>
              <a:ext cx="0" cy="337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箭头连接符 23"/>
            <p:cNvCxnSpPr>
              <a:endCxn id="26" idx="0"/>
            </p:cNvCxnSpPr>
            <p:nvPr/>
          </p:nvCxnSpPr>
          <p:spPr>
            <a:xfrm>
              <a:off x="2762461" y="4959307"/>
              <a:ext cx="1163055" cy="337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1373494" y="1304966"/>
            <a:ext cx="3595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/>
              <a:t>算法中间结果和最终结果在测试集上的性能</a:t>
            </a:r>
            <a:endParaRPr kumimoji="1" lang="zh-CN" altLang="en-US" sz="1400" dirty="0"/>
          </a:p>
        </p:txBody>
      </p:sp>
      <p:sp>
        <p:nvSpPr>
          <p:cNvPr id="37" name="文本框 36"/>
          <p:cNvSpPr txBox="1"/>
          <p:nvPr/>
        </p:nvSpPr>
        <p:spPr>
          <a:xfrm>
            <a:off x="1799892" y="3701741"/>
            <a:ext cx="2743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>
                <a:latin typeface="+mn-ea"/>
              </a:rPr>
              <a:t>中间结果</a:t>
            </a:r>
            <a:r>
              <a:rPr kumimoji="1" lang="en-US" altLang="zh-CN" sz="1400" dirty="0" smtClean="0">
                <a:latin typeface="+mn-ea"/>
              </a:rPr>
              <a:t>I</a:t>
            </a:r>
            <a:r>
              <a:rPr kumimoji="1" lang="zh-CN" altLang="en-US" sz="1400" dirty="0" smtClean="0">
                <a:latin typeface="+mn-ea"/>
              </a:rPr>
              <a:t>在测试集上的混淆矩阵</a:t>
            </a:r>
            <a:endParaRPr kumimoji="1" lang="zh-CN" altLang="en-US" sz="1400" dirty="0">
              <a:latin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661972" y="3704289"/>
            <a:ext cx="2787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>
                <a:latin typeface="+mn-ea"/>
              </a:rPr>
              <a:t>中间结果</a:t>
            </a:r>
            <a:r>
              <a:rPr kumimoji="1" lang="en-US" altLang="zh-CN" sz="1400" dirty="0" smtClean="0">
                <a:latin typeface="+mn-ea"/>
              </a:rPr>
              <a:t>II</a:t>
            </a:r>
            <a:r>
              <a:rPr kumimoji="1" lang="zh-CN" altLang="en-US" sz="1400" dirty="0" smtClean="0">
                <a:latin typeface="+mn-ea"/>
              </a:rPr>
              <a:t>在测试集上的混淆矩阵</a:t>
            </a:r>
            <a:endParaRPr kumimoji="1" lang="zh-CN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1890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19241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716501875"/>
              </p:ext>
            </p:extLst>
          </p:nvPr>
        </p:nvGraphicFramePr>
        <p:xfrm>
          <a:off x="427066" y="1657180"/>
          <a:ext cx="5488715" cy="185420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097743"/>
                <a:gridCol w="1097743"/>
                <a:gridCol w="1097743"/>
                <a:gridCol w="1097743"/>
                <a:gridCol w="1097743"/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u="none" strike="noStrike" kern="1200" baseline="0" dirty="0" smtClean="0"/>
                        <a:t>准确率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u="none" strike="noStrike" kern="1200" baseline="0" dirty="0" smtClean="0"/>
                        <a:t>正确率</a:t>
                      </a:r>
                      <a:endParaRPr lang="zh-CN" altLang="en-US" sz="1400" b="0" u="none" strike="noStrike" kern="1200" baseline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u="none" strike="noStrike" kern="1200" baseline="0" dirty="0" smtClean="0"/>
                        <a:t>召回率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u="none" strike="noStrike" kern="1200" baseline="0" dirty="0" smtClean="0"/>
                        <a:t>F1</a:t>
                      </a:r>
                      <a:r>
                        <a:rPr lang="zh-CN" altLang="en-US" sz="1400" b="0" u="none" strike="noStrike" kern="1200" baseline="0" dirty="0" smtClean="0"/>
                        <a:t>值</a:t>
                      </a:r>
                      <a:endParaRPr lang="zh-CN" altLang="en-US" sz="1400" b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中间结果</a:t>
                      </a:r>
                      <a:r>
                        <a:rPr lang="en-US" altLang="zh-CN" sz="14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I</a:t>
                      </a:r>
                      <a:endParaRPr lang="zh-CN" altLang="en-US" sz="1400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hr-HR" altLang="zh-CN" sz="14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0.6837</a:t>
                      </a:r>
                      <a:endParaRPr lang="zh-CN" altLang="en-US" sz="1400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4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0.5606</a:t>
                      </a:r>
                      <a:endParaRPr lang="zh-CN" altLang="en-US" sz="1400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4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0.4891</a:t>
                      </a:r>
                      <a:endParaRPr lang="zh-CN" altLang="en-US" sz="1400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4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0.4913</a:t>
                      </a:r>
                      <a:endParaRPr lang="zh-CN" altLang="en-US" sz="1400" b="0" dirty="0" smtClean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u="none" strike="noStrike" kern="1200" baseline="0" dirty="0" smtClean="0"/>
                        <a:t>中间结果</a:t>
                      </a:r>
                      <a:r>
                        <a:rPr lang="en-US" altLang="zh-CN" sz="1400" b="0" u="none" strike="noStrike" kern="1200" baseline="0" dirty="0" smtClean="0"/>
                        <a:t>II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cs-CZ" altLang="zh-CN" sz="1400" b="0" u="none" strike="noStrike" kern="1200" baseline="0" dirty="0" smtClean="0"/>
                        <a:t>0.6913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400" b="0" u="none" strike="noStrike" kern="1200" baseline="0" dirty="0" smtClean="0"/>
                        <a:t>0.5655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400" b="0" u="none" strike="noStrike" kern="1200" baseline="0" dirty="0" smtClean="0"/>
                        <a:t>0.4893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400" b="0" u="none" strike="noStrike" kern="1200" baseline="0" dirty="0" smtClean="0"/>
                        <a:t>0.4949</a:t>
                      </a:r>
                      <a:endParaRPr lang="zh-CN" altLang="en-US" sz="1400" b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中间结果</a:t>
                      </a:r>
                      <a:r>
                        <a:rPr lang="en-US" altLang="zh-CN" sz="14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III</a:t>
                      </a:r>
                      <a:endParaRPr lang="zh-CN" altLang="en-US" sz="1400" b="0" dirty="0" smtClean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nb-NO" altLang="zh-CN" sz="14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0.6913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4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0.5587</a:t>
                      </a:r>
                      <a:r>
                        <a:rPr lang="en-US" altLang="zh-CN" sz="1400" b="0" dirty="0" smtClean="0">
                          <a:latin typeface="+mn-lt"/>
                        </a:rPr>
                        <a:t>↓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4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0.5231</a:t>
                      </a:r>
                      <a:r>
                        <a:rPr lang="en-US" altLang="zh-CN" sz="1400" b="0" dirty="0" smtClean="0">
                          <a:latin typeface="+mn-lt"/>
                        </a:rPr>
                        <a:t>↑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4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0.5179</a:t>
                      </a:r>
                      <a:r>
                        <a:rPr lang="en-US" altLang="zh-CN" sz="1400" b="0" dirty="0" smtClean="0">
                          <a:latin typeface="+mn-lt"/>
                        </a:rPr>
                        <a:t>↑</a:t>
                      </a:r>
                      <a:endParaRPr lang="zh-CN" altLang="en-US" sz="1400" b="0" dirty="0" smtClean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u="none" strike="noStrike" kern="1200" baseline="0" dirty="0" smtClean="0">
                          <a:solidFill>
                            <a:schemeClr val="accent1"/>
                          </a:solidFill>
                        </a:rPr>
                        <a:t>最终结果</a:t>
                      </a:r>
                      <a:endParaRPr lang="zh-CN" altLang="en-US" sz="1400" b="0" dirty="0" smtClean="0">
                        <a:solidFill>
                          <a:schemeClr val="accent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hr-HR" altLang="zh-CN" sz="1400" b="0" u="none" strike="noStrike" kern="1200" baseline="0" dirty="0" smtClean="0">
                          <a:solidFill>
                            <a:schemeClr val="accent1"/>
                          </a:solidFill>
                        </a:rPr>
                        <a:t>0.6939</a:t>
                      </a:r>
                      <a:endParaRPr lang="zh-CN" altLang="en-US" sz="1400" b="0" dirty="0">
                        <a:solidFill>
                          <a:schemeClr val="accent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hr-HR" altLang="zh-CN" sz="1400" b="0" u="none" strike="noStrike" kern="1200" baseline="0" dirty="0" smtClean="0">
                          <a:solidFill>
                            <a:schemeClr val="accent1"/>
                          </a:solidFill>
                        </a:rPr>
                        <a:t>0.6003</a:t>
                      </a:r>
                      <a:endParaRPr lang="zh-CN" altLang="en-US" sz="1400" b="0" dirty="0">
                        <a:solidFill>
                          <a:schemeClr val="accent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400" b="0" u="none" strike="noStrike" kern="1200" baseline="0" dirty="0" smtClean="0">
                          <a:solidFill>
                            <a:schemeClr val="accent1"/>
                          </a:solidFill>
                        </a:rPr>
                        <a:t>0.5241</a:t>
                      </a:r>
                      <a:endParaRPr lang="zh-CN" altLang="en-US" sz="1400" b="0" dirty="0">
                        <a:solidFill>
                          <a:schemeClr val="accent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400" b="0" u="none" strike="noStrike" kern="1200" baseline="0" dirty="0" smtClean="0">
                          <a:solidFill>
                            <a:schemeClr val="accent1"/>
                          </a:solidFill>
                        </a:rPr>
                        <a:t>0.5205</a:t>
                      </a:r>
                      <a:endParaRPr lang="zh-CN" altLang="en-US" sz="1400" b="0" dirty="0" smtClean="0">
                        <a:solidFill>
                          <a:schemeClr val="accent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9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651457"/>
              </p:ext>
            </p:extLst>
          </p:nvPr>
        </p:nvGraphicFramePr>
        <p:xfrm>
          <a:off x="427065" y="4064723"/>
          <a:ext cx="5488715" cy="2001789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394554"/>
                <a:gridCol w="1025230"/>
                <a:gridCol w="1014567"/>
                <a:gridCol w="1014567"/>
                <a:gridCol w="1014567"/>
                <a:gridCol w="1025230"/>
              </a:tblGrid>
              <a:tr h="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中间结果</a:t>
                      </a:r>
                      <a:r>
                        <a:rPr lang="en-US" altLang="zh-CN" sz="1400" b="0" dirty="0" smtClean="0"/>
                        <a:t>II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预测</a:t>
                      </a:r>
                      <a:r>
                        <a:rPr lang="zh-CN" altLang="en-US" sz="1400" b="0" dirty="0" smtClean="0"/>
                        <a:t>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182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25400" cmpd="sng">
                      <a:noFill/>
                    </a:lnL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90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基于相反语义的反讽</a:t>
                      </a:r>
                      <a:endParaRPr kumimoji="1" lang="zh-CN" altLang="en-US" sz="9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</a:tr>
              <a:tr h="32182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真实标签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vert="eaVert" anchor="b">
                    <a:lnT w="25400" cmpd="sng">
                      <a:noFill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389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64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13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7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90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基于相反语义的反讽</a:t>
                      </a:r>
                      <a:endParaRPr kumimoji="1" lang="zh-CN" altLang="en-US" sz="9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39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122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47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10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25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39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12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5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6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074885"/>
              </p:ext>
            </p:extLst>
          </p:nvPr>
        </p:nvGraphicFramePr>
        <p:xfrm>
          <a:off x="6150055" y="4051153"/>
          <a:ext cx="5488715" cy="2018812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394554"/>
                <a:gridCol w="1025230"/>
                <a:gridCol w="1014567"/>
                <a:gridCol w="1014567"/>
                <a:gridCol w="1014567"/>
                <a:gridCol w="1025230"/>
              </a:tblGrid>
              <a:tr h="32182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中间结果</a:t>
                      </a:r>
                      <a:r>
                        <a:rPr lang="en-US" altLang="zh-CN" sz="1400" b="0" dirty="0" smtClean="0"/>
                        <a:t>III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预测标签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182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25400" cmpd="sng">
                      <a:noFill/>
                    </a:lnL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90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基于相反语义的反讽</a:t>
                      </a:r>
                      <a:endParaRPr kumimoji="1" lang="zh-CN" altLang="en-US" sz="9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</a:tr>
              <a:tr h="32182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真实标签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vert="eaVert" anchor="b">
                    <a:lnT w="25400" cmpd="sng">
                      <a:noFill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375 </a:t>
                      </a:r>
                      <a:r>
                        <a:rPr lang="en-US" altLang="zh-CN" sz="1400" b="1" dirty="0" smtClean="0">
                          <a:solidFill>
                            <a:srgbClr val="FFFF00"/>
                          </a:solidFill>
                        </a:rPr>
                        <a:t>-14</a:t>
                      </a:r>
                      <a:endParaRPr lang="zh-CN" altLang="en-US" sz="1400" b="1" dirty="0">
                        <a:solidFill>
                          <a:srgbClr val="FFFF00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64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27 +14</a:t>
                      </a:r>
                      <a:endParaRPr lang="zh-CN" altLang="en-US" sz="1400" b="0" dirty="0">
                        <a:solidFill>
                          <a:schemeClr val="accent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7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90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基于相反语义的反讽</a:t>
                      </a:r>
                      <a:endParaRPr kumimoji="1" lang="zh-CN" altLang="en-US" sz="9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35 -4</a:t>
                      </a:r>
                      <a:endParaRPr lang="zh-CN" altLang="en-US" sz="1400" b="0" dirty="0">
                        <a:solidFill>
                          <a:schemeClr val="accent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122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7 +4</a:t>
                      </a:r>
                      <a:endParaRPr lang="zh-CN" altLang="en-US" sz="1400" b="0" dirty="0">
                        <a:solidFill>
                          <a:schemeClr val="accent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33 -14</a:t>
                      </a:r>
                      <a:endParaRPr lang="zh-CN" altLang="en-US" sz="1400" b="0" dirty="0">
                        <a:solidFill>
                          <a:schemeClr val="accent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10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39 </a:t>
                      </a:r>
                      <a:r>
                        <a:rPr lang="en-US" altLang="zh-CN" sz="1400" b="1" dirty="0" smtClean="0">
                          <a:solidFill>
                            <a:srgbClr val="FFFF00"/>
                          </a:solidFill>
                        </a:rPr>
                        <a:t>+14</a:t>
                      </a:r>
                      <a:endParaRPr lang="zh-CN" altLang="en-US" sz="1400" b="1" dirty="0">
                        <a:solidFill>
                          <a:srgbClr val="FFFF00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38 -1</a:t>
                      </a:r>
                      <a:endParaRPr lang="zh-CN" altLang="en-US" sz="1400" b="0" dirty="0">
                        <a:solidFill>
                          <a:schemeClr val="accent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12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6 +1</a:t>
                      </a:r>
                      <a:endParaRPr lang="zh-CN" altLang="en-US" sz="1400" b="0" dirty="0">
                        <a:solidFill>
                          <a:schemeClr val="accent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6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9" name="矩形 18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373494" y="1304966"/>
            <a:ext cx="3595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/>
              <a:t>算法中间结果和最终结果在测试集上的性能</a:t>
            </a:r>
            <a:endParaRPr kumimoji="1" lang="zh-CN" altLang="en-US" sz="1400" dirty="0"/>
          </a:p>
        </p:txBody>
      </p:sp>
      <p:sp>
        <p:nvSpPr>
          <p:cNvPr id="37" name="文本框 36"/>
          <p:cNvSpPr txBox="1"/>
          <p:nvPr/>
        </p:nvSpPr>
        <p:spPr>
          <a:xfrm>
            <a:off x="1799892" y="3701741"/>
            <a:ext cx="2787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>
                <a:latin typeface="+mn-ea"/>
              </a:rPr>
              <a:t>中间结果</a:t>
            </a:r>
            <a:r>
              <a:rPr kumimoji="1" lang="en-US" altLang="zh-CN" sz="1400" dirty="0" smtClean="0">
                <a:latin typeface="+mn-ea"/>
              </a:rPr>
              <a:t>II</a:t>
            </a:r>
            <a:r>
              <a:rPr kumimoji="1" lang="zh-CN" altLang="en-US" sz="1400" dirty="0" smtClean="0">
                <a:latin typeface="+mn-ea"/>
              </a:rPr>
              <a:t>在测试集上的混淆矩阵</a:t>
            </a:r>
            <a:endParaRPr kumimoji="1" lang="zh-CN" altLang="en-US" sz="1400" dirty="0">
              <a:latin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661972" y="3704289"/>
            <a:ext cx="2832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>
                <a:latin typeface="+mn-ea"/>
              </a:rPr>
              <a:t>中间结果</a:t>
            </a:r>
            <a:r>
              <a:rPr kumimoji="1" lang="en-US" altLang="zh-CN" sz="1400" dirty="0" smtClean="0">
                <a:latin typeface="+mn-ea"/>
              </a:rPr>
              <a:t>III</a:t>
            </a:r>
            <a:r>
              <a:rPr kumimoji="1" lang="zh-CN" altLang="en-US" sz="1400" dirty="0" smtClean="0">
                <a:latin typeface="+mn-ea"/>
              </a:rPr>
              <a:t>在测试集上的混淆矩阵</a:t>
            </a:r>
            <a:endParaRPr kumimoji="1" lang="zh-CN" altLang="en-US" sz="1400" dirty="0">
              <a:latin typeface="+mn-ea"/>
            </a:endParaRPr>
          </a:p>
        </p:txBody>
      </p:sp>
      <p:grpSp>
        <p:nvGrpSpPr>
          <p:cNvPr id="39" name="组 38"/>
          <p:cNvGrpSpPr/>
          <p:nvPr/>
        </p:nvGrpSpPr>
        <p:grpSpPr>
          <a:xfrm>
            <a:off x="6138719" y="1548278"/>
            <a:ext cx="5794267" cy="1966536"/>
            <a:chOff x="840007" y="3661854"/>
            <a:chExt cx="6566542" cy="2228641"/>
          </a:xfrm>
        </p:grpSpPr>
        <p:grpSp>
          <p:nvGrpSpPr>
            <p:cNvPr id="40" name="组 39"/>
            <p:cNvGrpSpPr/>
            <p:nvPr/>
          </p:nvGrpSpPr>
          <p:grpSpPr>
            <a:xfrm>
              <a:off x="849953" y="5170495"/>
              <a:ext cx="6556595" cy="720000"/>
              <a:chOff x="428996" y="4794900"/>
              <a:chExt cx="6556595" cy="851558"/>
            </a:xfrm>
          </p:grpSpPr>
          <p:sp>
            <p:nvSpPr>
              <p:cNvPr id="55" name="椭圆 54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9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</a:p>
            </p:txBody>
          </p:sp>
          <p:sp>
            <p:nvSpPr>
              <p:cNvPr id="57" name="圆角矩形 56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2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428996" y="5053358"/>
                <a:ext cx="1240563" cy="350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</a:t>
                </a:r>
                <a:r>
                  <a:rPr lang="en-US" altLang="zh-CN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III</a:t>
                </a:r>
                <a:endParaRPr kumimoji="1" lang="zh-CN" altLang="en-US" sz="11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</a:p>
            </p:txBody>
          </p:sp>
        </p:grpSp>
        <p:grpSp>
          <p:nvGrpSpPr>
            <p:cNvPr id="41" name="组 40"/>
            <p:cNvGrpSpPr/>
            <p:nvPr/>
          </p:nvGrpSpPr>
          <p:grpSpPr>
            <a:xfrm>
              <a:off x="849954" y="3661854"/>
              <a:ext cx="6556595" cy="720000"/>
              <a:chOff x="428996" y="4794900"/>
              <a:chExt cx="6556595" cy="851558"/>
            </a:xfrm>
          </p:grpSpPr>
          <p:sp>
            <p:nvSpPr>
              <p:cNvPr id="49" name="椭圆 48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9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</a:p>
            </p:txBody>
          </p:sp>
          <p:sp>
            <p:nvSpPr>
              <p:cNvPr id="51" name="圆角矩形 50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2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428996" y="5053359"/>
                <a:ext cx="1150129" cy="350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 </a:t>
                </a:r>
                <a:r>
                  <a:rPr lang="en-US" altLang="zh-CN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II</a:t>
                </a:r>
                <a:endParaRPr kumimoji="1" lang="zh-CN" altLang="en-US" sz="11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</a:p>
            </p:txBody>
          </p:sp>
        </p:grpSp>
        <p:sp>
          <p:nvSpPr>
            <p:cNvPr id="42" name="圆角矩形 41"/>
            <p:cNvSpPr/>
            <p:nvPr/>
          </p:nvSpPr>
          <p:spPr>
            <a:xfrm>
              <a:off x="840007" y="4602417"/>
              <a:ext cx="2910590" cy="35689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>
                <a:lnSpc>
                  <a:spcPct val="130000"/>
                </a:lnSpc>
              </a:pPr>
              <a:r>
                <a:rPr kumimoji="1" lang="zh-CN" altLang="en-US" sz="105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面</a:t>
              </a:r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向</a:t>
              </a:r>
              <a:r>
                <a:rPr kumimoji="1" lang="zh-CN" altLang="en-US" sz="105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CN" altLang="en-US" sz="105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没有反讽</a:t>
              </a:r>
              <a:r>
                <a:rPr kumimoji="1" lang="zh-TW" altLang="en-US" sz="105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TW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kumimoji="1" lang="zh-CN" altLang="en-US" sz="105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情景反讽</a:t>
              </a:r>
              <a:r>
                <a:rPr kumimoji="1" lang="zh-TW" altLang="en-US" sz="105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二分类</a:t>
              </a:r>
              <a:endParaRPr kumimoji="1" lang="en-US" altLang="zh-CN" sz="105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43" name="直线箭头连接符 42"/>
            <p:cNvCxnSpPr/>
            <p:nvPr/>
          </p:nvCxnSpPr>
          <p:spPr>
            <a:xfrm flipH="1">
              <a:off x="2566969" y="4255507"/>
              <a:ext cx="2740536" cy="3280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箭头连接符 43"/>
            <p:cNvCxnSpPr>
              <a:endCxn id="54" idx="0"/>
            </p:cNvCxnSpPr>
            <p:nvPr/>
          </p:nvCxnSpPr>
          <p:spPr>
            <a:xfrm flipH="1">
              <a:off x="6662696" y="4242163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线箭头连接符 44"/>
            <p:cNvCxnSpPr/>
            <p:nvPr/>
          </p:nvCxnSpPr>
          <p:spPr>
            <a:xfrm>
              <a:off x="2543529" y="4242242"/>
              <a:ext cx="0" cy="350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线箭头连接符 45"/>
            <p:cNvCxnSpPr>
              <a:endCxn id="47" idx="0"/>
            </p:cNvCxnSpPr>
            <p:nvPr/>
          </p:nvCxnSpPr>
          <p:spPr>
            <a:xfrm>
              <a:off x="2543528" y="4959307"/>
              <a:ext cx="0" cy="337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线箭头连接符 46"/>
            <p:cNvCxnSpPr>
              <a:endCxn id="50" idx="0"/>
            </p:cNvCxnSpPr>
            <p:nvPr/>
          </p:nvCxnSpPr>
          <p:spPr>
            <a:xfrm flipH="1">
              <a:off x="3925516" y="4242242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箭头连接符 47"/>
            <p:cNvCxnSpPr>
              <a:endCxn id="53" idx="0"/>
            </p:cNvCxnSpPr>
            <p:nvPr/>
          </p:nvCxnSpPr>
          <p:spPr>
            <a:xfrm>
              <a:off x="2543528" y="4959307"/>
              <a:ext cx="2763976" cy="3503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34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19241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94088269"/>
              </p:ext>
            </p:extLst>
          </p:nvPr>
        </p:nvGraphicFramePr>
        <p:xfrm>
          <a:off x="427066" y="1657180"/>
          <a:ext cx="5488715" cy="185420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097743"/>
                <a:gridCol w="1097743"/>
                <a:gridCol w="1097743"/>
                <a:gridCol w="1097743"/>
                <a:gridCol w="1097743"/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u="none" strike="noStrike" kern="1200" baseline="0" dirty="0" smtClean="0"/>
                        <a:t>准确率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u="none" strike="noStrike" kern="1200" baseline="0" dirty="0" smtClean="0"/>
                        <a:t>正确率</a:t>
                      </a:r>
                      <a:endParaRPr lang="zh-CN" altLang="en-US" sz="1400" b="0" u="none" strike="noStrike" kern="1200" baseline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u="none" strike="noStrike" kern="1200" baseline="0" dirty="0" smtClean="0"/>
                        <a:t>召回率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u="none" strike="noStrike" kern="1200" baseline="0" dirty="0" smtClean="0"/>
                        <a:t>F1</a:t>
                      </a:r>
                      <a:r>
                        <a:rPr lang="zh-CN" altLang="en-US" sz="1400" b="0" u="none" strike="noStrike" kern="1200" baseline="0" dirty="0" smtClean="0"/>
                        <a:t>值</a:t>
                      </a:r>
                      <a:endParaRPr lang="zh-CN" altLang="en-US" sz="1400" b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中间结果</a:t>
                      </a:r>
                      <a:r>
                        <a:rPr lang="en-US" altLang="zh-CN" sz="14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I</a:t>
                      </a:r>
                      <a:endParaRPr lang="zh-CN" altLang="en-US" sz="1400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hr-HR" altLang="zh-CN" sz="14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0.6837</a:t>
                      </a:r>
                      <a:endParaRPr lang="zh-CN" altLang="en-US" sz="1400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4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0.5606</a:t>
                      </a:r>
                      <a:endParaRPr lang="zh-CN" altLang="en-US" sz="1400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4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0.4891</a:t>
                      </a:r>
                      <a:endParaRPr lang="zh-CN" altLang="en-US" sz="1400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4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0.4913</a:t>
                      </a:r>
                      <a:endParaRPr lang="zh-CN" altLang="en-US" sz="1400" b="0" dirty="0" smtClean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u="none" strike="noStrike" kern="1200" baseline="0" dirty="0" smtClean="0">
                          <a:solidFill>
                            <a:srgbClr val="528FC7"/>
                          </a:solidFill>
                        </a:rPr>
                        <a:t>中间结果</a:t>
                      </a:r>
                      <a:r>
                        <a:rPr lang="en-US" altLang="zh-CN" sz="1400" b="0" u="none" strike="noStrike" kern="1200" baseline="0" dirty="0" smtClean="0">
                          <a:solidFill>
                            <a:srgbClr val="528FC7"/>
                          </a:solidFill>
                        </a:rPr>
                        <a:t>II</a:t>
                      </a:r>
                      <a:endParaRPr lang="zh-CN" altLang="en-US" sz="1400" b="0" dirty="0">
                        <a:solidFill>
                          <a:srgbClr val="528FC7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cs-CZ" altLang="zh-CN" sz="1400" b="0" u="none" strike="noStrike" kern="1200" baseline="0" dirty="0" smtClean="0">
                          <a:solidFill>
                            <a:srgbClr val="528FC7"/>
                          </a:solidFill>
                        </a:rPr>
                        <a:t>0.6913</a:t>
                      </a:r>
                      <a:endParaRPr lang="zh-CN" altLang="en-US" sz="1400" b="0" dirty="0">
                        <a:solidFill>
                          <a:srgbClr val="528FC7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400" b="0" u="none" strike="noStrike" kern="1200" baseline="0" dirty="0" smtClean="0">
                          <a:solidFill>
                            <a:srgbClr val="528FC7"/>
                          </a:solidFill>
                        </a:rPr>
                        <a:t>0.5655</a:t>
                      </a:r>
                      <a:endParaRPr lang="zh-CN" altLang="en-US" sz="1400" b="0" dirty="0">
                        <a:solidFill>
                          <a:srgbClr val="528FC7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400" b="0" u="none" strike="noStrike" kern="1200" baseline="0" dirty="0" smtClean="0">
                          <a:solidFill>
                            <a:srgbClr val="528FC7"/>
                          </a:solidFill>
                        </a:rPr>
                        <a:t>0.4893</a:t>
                      </a:r>
                      <a:endParaRPr lang="zh-CN" altLang="en-US" sz="1400" b="0" dirty="0">
                        <a:solidFill>
                          <a:srgbClr val="528FC7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400" b="0" u="none" strike="noStrike" kern="1200" baseline="0" dirty="0" smtClean="0">
                          <a:solidFill>
                            <a:srgbClr val="528FC7"/>
                          </a:solidFill>
                        </a:rPr>
                        <a:t>0.4949</a:t>
                      </a:r>
                      <a:endParaRPr lang="zh-CN" altLang="en-US" sz="1400" b="0" dirty="0" smtClean="0">
                        <a:solidFill>
                          <a:srgbClr val="528FC7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中间结果</a:t>
                      </a:r>
                      <a:r>
                        <a:rPr lang="en-US" altLang="zh-CN" sz="14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III</a:t>
                      </a:r>
                      <a:endParaRPr lang="zh-CN" altLang="en-US" sz="1400" b="0" dirty="0" smtClean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nb-NO" altLang="zh-CN" sz="14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0.6913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4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0.5587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4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0.5231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4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0.5179</a:t>
                      </a:r>
                      <a:endParaRPr lang="zh-CN" altLang="en-US" sz="1400" b="0" dirty="0" smtClean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最终结果</a:t>
                      </a:r>
                      <a:endParaRPr lang="zh-CN" altLang="en-US" sz="1400" b="0" dirty="0" smtClean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hr-HR" altLang="zh-CN" sz="14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0.6939</a:t>
                      </a:r>
                      <a:r>
                        <a:rPr lang="en-US" altLang="zh-CN" sz="1400" b="0" dirty="0" smtClean="0">
                          <a:latin typeface="+mn-lt"/>
                        </a:rPr>
                        <a:t>↑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hr-HR" altLang="zh-CN" sz="14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0.6003</a:t>
                      </a:r>
                      <a:r>
                        <a:rPr lang="en-US" altLang="zh-CN" sz="1400" b="0" dirty="0" smtClean="0">
                          <a:latin typeface="+mn-lt"/>
                        </a:rPr>
                        <a:t>↑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4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0.5241</a:t>
                      </a:r>
                      <a:r>
                        <a:rPr lang="en-US" altLang="zh-CN" sz="1400" b="0" dirty="0" smtClean="0">
                          <a:latin typeface="+mn-lt"/>
                        </a:rPr>
                        <a:t>↑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4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0.5205</a:t>
                      </a:r>
                      <a:r>
                        <a:rPr lang="en-US" altLang="zh-CN" sz="1400" b="0" dirty="0" smtClean="0">
                          <a:latin typeface="+mn-lt"/>
                        </a:rPr>
                        <a:t>↑</a:t>
                      </a:r>
                      <a:endParaRPr lang="zh-CN" altLang="en-US" sz="1400" b="0" dirty="0" smtClean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9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719818"/>
              </p:ext>
            </p:extLst>
          </p:nvPr>
        </p:nvGraphicFramePr>
        <p:xfrm>
          <a:off x="427065" y="4064723"/>
          <a:ext cx="5488715" cy="2001789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394554"/>
                <a:gridCol w="1025230"/>
                <a:gridCol w="1014567"/>
                <a:gridCol w="1014567"/>
                <a:gridCol w="1014567"/>
                <a:gridCol w="1025230"/>
              </a:tblGrid>
              <a:tr h="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中间结果</a:t>
                      </a:r>
                      <a:r>
                        <a:rPr lang="en-US" altLang="zh-CN" sz="1400" b="0" dirty="0" smtClean="0"/>
                        <a:t>III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预测</a:t>
                      </a:r>
                      <a:r>
                        <a:rPr lang="zh-CN" altLang="en-US" sz="1400" b="0" dirty="0" smtClean="0"/>
                        <a:t>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182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25400" cmpd="sng">
                      <a:noFill/>
                    </a:lnL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90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基于相反语义的反讽</a:t>
                      </a:r>
                      <a:endParaRPr kumimoji="1" lang="zh-CN" altLang="en-US" sz="9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</a:tr>
              <a:tr h="32182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真实标签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vert="eaVert" anchor="b">
                    <a:lnT w="25400" cmpd="sng">
                      <a:noFill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+mn-lt"/>
                        </a:rPr>
                        <a:t>375 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+mn-lt"/>
                        </a:rPr>
                        <a:t>64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+mn-lt"/>
                        </a:rPr>
                        <a:t>27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+mn-lt"/>
                        </a:rPr>
                        <a:t>7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90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基于相反语义的反讽</a:t>
                      </a:r>
                      <a:endParaRPr kumimoji="1" lang="zh-CN" altLang="en-US" sz="9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+mn-lt"/>
                        </a:rPr>
                        <a:t>35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+mn-lt"/>
                        </a:rPr>
                        <a:t>122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+mn-lt"/>
                        </a:rPr>
                        <a:t>7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+mn-lt"/>
                        </a:rPr>
                        <a:t>0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+mn-lt"/>
                        </a:rPr>
                        <a:t>33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+mn-lt"/>
                        </a:rPr>
                        <a:t>10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+mn-lt"/>
                        </a:rPr>
                        <a:t>39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+mn-lt"/>
                        </a:rPr>
                        <a:t>3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+mn-lt"/>
                        </a:rPr>
                        <a:t>38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+mn-lt"/>
                        </a:rPr>
                        <a:t>12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+mn-lt"/>
                        </a:rPr>
                        <a:t>6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+mn-lt"/>
                        </a:rPr>
                        <a:t>6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39557"/>
              </p:ext>
            </p:extLst>
          </p:nvPr>
        </p:nvGraphicFramePr>
        <p:xfrm>
          <a:off x="6150055" y="4051153"/>
          <a:ext cx="5488715" cy="2018812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394554"/>
                <a:gridCol w="1025230"/>
                <a:gridCol w="1014567"/>
                <a:gridCol w="1014567"/>
                <a:gridCol w="1014567"/>
                <a:gridCol w="1025230"/>
              </a:tblGrid>
              <a:tr h="32182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最终结果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预测标签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182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25400" cmpd="sng">
                      <a:noFill/>
                    </a:lnL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900" b="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基于相反语义的反讽</a:t>
                      </a:r>
                      <a:endParaRPr kumimoji="1" lang="zh-CN" altLang="en-US" sz="9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</a:tr>
              <a:tr h="32182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真实标签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vert="eaVert" anchor="b">
                    <a:lnT w="25400" cmpd="sng">
                      <a:noFill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377</a:t>
                      </a:r>
                      <a:r>
                        <a:rPr lang="en-US" altLang="zh-CN" sz="1400" b="1" dirty="0" smtClean="0">
                          <a:solidFill>
                            <a:srgbClr val="FFFF00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 +2</a:t>
                      </a:r>
                      <a:endParaRPr lang="zh-CN" altLang="en-US" sz="1400" b="1" dirty="0">
                        <a:solidFill>
                          <a:srgbClr val="FFFF00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64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27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5 -2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900" b="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基于相反语义的反讽</a:t>
                      </a:r>
                      <a:endParaRPr kumimoji="1" lang="zh-CN" altLang="en-US" sz="9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35 </a:t>
                      </a:r>
                      <a:r>
                        <a:rPr lang="en-US" altLang="zh-CN" sz="1400" dirty="0" smtClean="0">
                          <a:solidFill>
                            <a:srgbClr val="53893E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+0</a:t>
                      </a:r>
                      <a:endParaRPr lang="zh-CN" altLang="en-US" sz="1400" dirty="0">
                        <a:solidFill>
                          <a:srgbClr val="53893E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122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7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0</a:t>
                      </a:r>
                      <a:r>
                        <a:rPr lang="en-US" altLang="zh-CN" sz="1400" dirty="0" smtClean="0">
                          <a:solidFill>
                            <a:srgbClr val="53893E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 +0</a:t>
                      </a:r>
                      <a:endParaRPr lang="zh-CN" altLang="en-US" sz="1400" dirty="0">
                        <a:solidFill>
                          <a:srgbClr val="53893E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36 +3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10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39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0 -3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38</a:t>
                      </a:r>
                      <a:r>
                        <a:rPr lang="en-US" altLang="zh-CN" sz="1400" dirty="0" smtClean="0">
                          <a:solidFill>
                            <a:srgbClr val="53893E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 </a:t>
                      </a:r>
                      <a:r>
                        <a:rPr lang="en-US" altLang="zh-CN" sz="1400" dirty="0" smtClean="0">
                          <a:solidFill>
                            <a:srgbClr val="53893E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+0</a:t>
                      </a:r>
                      <a:endParaRPr lang="zh-CN" altLang="en-US" sz="1400" dirty="0">
                        <a:solidFill>
                          <a:srgbClr val="53893E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12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6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6 </a:t>
                      </a:r>
                      <a:r>
                        <a:rPr lang="en-US" altLang="zh-CN" sz="1400" dirty="0" smtClean="0">
                          <a:solidFill>
                            <a:srgbClr val="53893E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+0</a:t>
                      </a:r>
                      <a:endParaRPr lang="zh-CN" altLang="en-US" sz="1400" dirty="0">
                        <a:solidFill>
                          <a:srgbClr val="53893E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9" name="矩形 18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373494" y="1304966"/>
            <a:ext cx="3595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/>
              <a:t>算法中间结果和最终结果在测试集上的性能</a:t>
            </a:r>
            <a:endParaRPr kumimoji="1" lang="zh-CN" altLang="en-US" sz="1400" dirty="0"/>
          </a:p>
        </p:txBody>
      </p:sp>
      <p:sp>
        <p:nvSpPr>
          <p:cNvPr id="37" name="文本框 36"/>
          <p:cNvSpPr txBox="1"/>
          <p:nvPr/>
        </p:nvSpPr>
        <p:spPr>
          <a:xfrm>
            <a:off x="1799892" y="3701741"/>
            <a:ext cx="2832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>
                <a:latin typeface="+mn-ea"/>
              </a:rPr>
              <a:t>中间结果</a:t>
            </a:r>
            <a:r>
              <a:rPr kumimoji="1" lang="en-US" altLang="zh-CN" sz="1400" dirty="0" smtClean="0">
                <a:latin typeface="+mn-ea"/>
              </a:rPr>
              <a:t>II</a:t>
            </a:r>
            <a:r>
              <a:rPr kumimoji="1" lang="en-US" altLang="zh-CN" sz="1400" dirty="0">
                <a:latin typeface="+mn-ea"/>
              </a:rPr>
              <a:t>I</a:t>
            </a:r>
            <a:r>
              <a:rPr kumimoji="1" lang="zh-CN" altLang="en-US" sz="1400" dirty="0" smtClean="0">
                <a:latin typeface="+mn-ea"/>
              </a:rPr>
              <a:t>在测试集上的混淆矩阵</a:t>
            </a:r>
            <a:endParaRPr kumimoji="1" lang="zh-CN" altLang="en-US" sz="1400" dirty="0">
              <a:latin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661972" y="3704289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latin typeface="+mn-ea"/>
              </a:rPr>
              <a:t>最终结果在</a:t>
            </a:r>
            <a:r>
              <a:rPr kumimoji="1" lang="zh-CN" altLang="en-US" sz="1400" dirty="0" smtClean="0">
                <a:latin typeface="+mn-ea"/>
              </a:rPr>
              <a:t>测试集上的混淆矩阵</a:t>
            </a:r>
            <a:endParaRPr kumimoji="1" lang="zh-CN" altLang="en-US" sz="1400" dirty="0">
              <a:latin typeface="+mn-ea"/>
            </a:endParaRPr>
          </a:p>
        </p:txBody>
      </p:sp>
      <p:grpSp>
        <p:nvGrpSpPr>
          <p:cNvPr id="81" name="组 80"/>
          <p:cNvGrpSpPr/>
          <p:nvPr/>
        </p:nvGrpSpPr>
        <p:grpSpPr>
          <a:xfrm>
            <a:off x="6145279" y="1555977"/>
            <a:ext cx="5787706" cy="1955404"/>
            <a:chOff x="840007" y="3661854"/>
            <a:chExt cx="6566542" cy="2228641"/>
          </a:xfrm>
        </p:grpSpPr>
        <p:grpSp>
          <p:nvGrpSpPr>
            <p:cNvPr id="82" name="组 81"/>
            <p:cNvGrpSpPr/>
            <p:nvPr/>
          </p:nvGrpSpPr>
          <p:grpSpPr>
            <a:xfrm>
              <a:off x="849953" y="5170495"/>
              <a:ext cx="6556595" cy="720000"/>
              <a:chOff x="428996" y="4794900"/>
              <a:chExt cx="6556595" cy="851558"/>
            </a:xfrm>
          </p:grpSpPr>
          <p:sp>
            <p:nvSpPr>
              <p:cNvPr id="97" name="椭圆 96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</a:p>
            </p:txBody>
          </p:sp>
          <p:sp>
            <p:nvSpPr>
              <p:cNvPr id="98" name="椭圆 97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9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</a:p>
            </p:txBody>
          </p:sp>
          <p:sp>
            <p:nvSpPr>
              <p:cNvPr id="99" name="圆角矩形 98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2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00" name="文本框 99"/>
              <p:cNvSpPr txBox="1"/>
              <p:nvPr/>
            </p:nvSpPr>
            <p:spPr>
              <a:xfrm>
                <a:off x="428996" y="5053358"/>
                <a:ext cx="1240563" cy="309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最终结果</a:t>
                </a:r>
                <a:endParaRPr kumimoji="1" lang="zh-CN" altLang="en-US" sz="11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01" name="椭圆 100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</a:p>
            </p:txBody>
          </p:sp>
          <p:sp>
            <p:nvSpPr>
              <p:cNvPr id="102" name="椭圆 101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</a:p>
            </p:txBody>
          </p:sp>
        </p:grpSp>
        <p:grpSp>
          <p:nvGrpSpPr>
            <p:cNvPr id="83" name="组 82"/>
            <p:cNvGrpSpPr/>
            <p:nvPr/>
          </p:nvGrpSpPr>
          <p:grpSpPr>
            <a:xfrm>
              <a:off x="849954" y="3661854"/>
              <a:ext cx="6556595" cy="720000"/>
              <a:chOff x="428996" y="4794900"/>
              <a:chExt cx="6556595" cy="851558"/>
            </a:xfrm>
          </p:grpSpPr>
          <p:sp>
            <p:nvSpPr>
              <p:cNvPr id="91" name="椭圆 90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</a:p>
            </p:txBody>
          </p:sp>
          <p:sp>
            <p:nvSpPr>
              <p:cNvPr id="92" name="椭圆 91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9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</a:p>
            </p:txBody>
          </p:sp>
          <p:sp>
            <p:nvSpPr>
              <p:cNvPr id="93" name="圆角矩形 92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2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94" name="文本框 93"/>
              <p:cNvSpPr txBox="1"/>
              <p:nvPr/>
            </p:nvSpPr>
            <p:spPr>
              <a:xfrm>
                <a:off x="428996" y="5053358"/>
                <a:ext cx="1150129" cy="309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 </a:t>
                </a:r>
                <a:r>
                  <a:rPr lang="en-US" altLang="zh-CN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III</a:t>
                </a:r>
                <a:endParaRPr kumimoji="1" lang="zh-CN" altLang="en-US" sz="11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95" name="椭圆 94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</a:p>
            </p:txBody>
          </p:sp>
          <p:sp>
            <p:nvSpPr>
              <p:cNvPr id="96" name="椭圆 95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</a:p>
            </p:txBody>
          </p:sp>
        </p:grpSp>
        <p:sp>
          <p:nvSpPr>
            <p:cNvPr id="84" name="圆角矩形 83"/>
            <p:cNvSpPr/>
            <p:nvPr/>
          </p:nvSpPr>
          <p:spPr>
            <a:xfrm>
              <a:off x="840007" y="4602417"/>
              <a:ext cx="2910590" cy="35689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>
                <a:lnSpc>
                  <a:spcPct val="130000"/>
                </a:lnSpc>
              </a:pPr>
              <a:r>
                <a:rPr kumimoji="1" lang="zh-CN" altLang="en-US" sz="105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面</a:t>
              </a:r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向</a:t>
              </a:r>
              <a:r>
                <a:rPr kumimoji="1" lang="zh-CN" altLang="en-US" sz="105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CN" altLang="en-US" sz="105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没有反讽</a:t>
              </a:r>
              <a:r>
                <a:rPr kumimoji="1" lang="zh-TW" altLang="en-US" sz="105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TW" altLang="en-US" sz="105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kumimoji="1" lang="zh-CN" altLang="en-US" sz="1050" i="1" dirty="0" smtClean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其他反讽</a:t>
              </a:r>
              <a:r>
                <a:rPr kumimoji="1" lang="zh-TW" altLang="en-US" sz="105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二分类</a:t>
              </a:r>
              <a:endParaRPr kumimoji="1" lang="en-US" altLang="zh-CN" sz="105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85" name="直线箭头连接符 84"/>
            <p:cNvCxnSpPr/>
            <p:nvPr/>
          </p:nvCxnSpPr>
          <p:spPr>
            <a:xfrm flipH="1">
              <a:off x="2566969" y="4242163"/>
              <a:ext cx="4095728" cy="3414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线箭头连接符 85"/>
            <p:cNvCxnSpPr/>
            <p:nvPr/>
          </p:nvCxnSpPr>
          <p:spPr>
            <a:xfrm flipH="1">
              <a:off x="5307504" y="4255507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线箭头连接符 86"/>
            <p:cNvCxnSpPr/>
            <p:nvPr/>
          </p:nvCxnSpPr>
          <p:spPr>
            <a:xfrm>
              <a:off x="2543529" y="4242242"/>
              <a:ext cx="0" cy="350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线箭头连接符 87"/>
            <p:cNvCxnSpPr/>
            <p:nvPr/>
          </p:nvCxnSpPr>
          <p:spPr>
            <a:xfrm>
              <a:off x="2543528" y="4959307"/>
              <a:ext cx="0" cy="337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线箭头连接符 88"/>
            <p:cNvCxnSpPr/>
            <p:nvPr/>
          </p:nvCxnSpPr>
          <p:spPr>
            <a:xfrm flipH="1">
              <a:off x="3925516" y="4242242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线箭头连接符 89"/>
            <p:cNvCxnSpPr/>
            <p:nvPr/>
          </p:nvCxnSpPr>
          <p:spPr>
            <a:xfrm>
              <a:off x="2543528" y="4959307"/>
              <a:ext cx="4119168" cy="3370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920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19241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基于多通道模型引入上下文的情感识别 </a:t>
            </a:r>
            <a:r>
              <a:rPr lang="en-US" altLang="zh-CN" sz="2600" dirty="0"/>
              <a:t>-</a:t>
            </a:r>
            <a:r>
              <a:rPr lang="zh-CN" altLang="en-US" sz="2600" dirty="0"/>
              <a:t> 实验结果</a:t>
            </a:r>
            <a:endParaRPr lang="zh-CN" altLang="en-US" sz="2600" dirty="0"/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9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内容占位符 2"/>
          <p:cNvSpPr txBox="1">
            <a:spLocks/>
          </p:cNvSpPr>
          <p:nvPr/>
        </p:nvSpPr>
        <p:spPr>
          <a:xfrm>
            <a:off x="730280" y="1131320"/>
            <a:ext cx="5722270" cy="4893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buBlip>
                <a:blip r:embed="rId2"/>
              </a:buBlip>
            </a:pP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30000"/>
              </a:lnSpc>
              <a:buBlip>
                <a:blip r:embed="rId2"/>
              </a:buBlip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针对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子分类问题进行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建模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3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针对</a:t>
            </a:r>
            <a:r>
              <a:rPr kumimoji="1" lang="zh-CN" altLang="en-US" sz="16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部分数据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进行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建模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3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不同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子分类问题分别选择</a:t>
            </a:r>
            <a:r>
              <a:rPr kumimoji="1" lang="zh-CN" altLang="en-US" sz="16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合适的</a:t>
            </a:r>
            <a:r>
              <a:rPr kumimoji="1" lang="zh-CN" altLang="en-US" sz="16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模型</a:t>
            </a:r>
            <a:endParaRPr kumimoji="1" lang="en-US" altLang="zh-CN" sz="1600" dirty="0" smtClean="0">
              <a:solidFill>
                <a:srgbClr val="1775B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30000"/>
              </a:lnSpc>
              <a:buBlip>
                <a:blip r:embed="rId2"/>
              </a:buBlip>
            </a:pP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30000"/>
              </a:lnSpc>
              <a:buBlip>
                <a:blip r:embed="rId2"/>
              </a:buBlip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针对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样本不均匀的情况选择子分类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问题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30000"/>
              </a:lnSpc>
              <a:buBlip>
                <a:blip r:embed="rId2"/>
              </a:buBlip>
            </a:pPr>
            <a:r>
              <a:rPr kumimoji="1" lang="zh-CN" altLang="en-US" sz="1600" i="1" dirty="0" smtClean="0">
                <a:solidFill>
                  <a:srgbClr val="77377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各个反讽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子类组合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的二分类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问题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30000"/>
              </a:lnSpc>
              <a:buBlip>
                <a:blip r:embed="rId2"/>
              </a:buBlip>
            </a:pPr>
            <a:r>
              <a:rPr kumimoji="1" lang="zh-CN" altLang="en-US" sz="1600" i="1" dirty="0">
                <a:solidFill>
                  <a:srgbClr val="77377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</a:t>
            </a:r>
            <a:r>
              <a:rPr kumimoji="1" lang="zh-CN" altLang="en-US" sz="1600" i="1" dirty="0" smtClean="0">
                <a:solidFill>
                  <a:srgbClr val="77377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反讽</a:t>
            </a:r>
            <a:r>
              <a:rPr kumimoji="1" lang="en-US" altLang="zh-CN" sz="1600" i="1" dirty="0" smtClean="0">
                <a:solidFill>
                  <a:srgbClr val="77377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样本量显着多于其他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类别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30000"/>
              </a:lnSpc>
              <a:buBlip>
                <a:blip r:embed="rId2"/>
              </a:buBlip>
            </a:pP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各个反讽子类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最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容易被误判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为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i="1" dirty="0" smtClean="0">
                <a:solidFill>
                  <a:srgbClr val="77377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</a:t>
            </a:r>
            <a:endParaRPr kumimoji="1" lang="en-US" altLang="zh-CN" sz="1400" i="1" dirty="0" smtClean="0">
              <a:solidFill>
                <a:srgbClr val="77377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769910"/>
              </p:ext>
            </p:extLst>
          </p:nvPr>
        </p:nvGraphicFramePr>
        <p:xfrm>
          <a:off x="6574799" y="3692456"/>
          <a:ext cx="4823360" cy="1910349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346725"/>
                <a:gridCol w="900949"/>
                <a:gridCol w="891579"/>
                <a:gridCol w="891579"/>
                <a:gridCol w="891579"/>
                <a:gridCol w="900949"/>
              </a:tblGrid>
              <a:tr h="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200" b="0" dirty="0" smtClean="0"/>
                        <a:t>中间结果</a:t>
                      </a:r>
                      <a:r>
                        <a:rPr lang="en-US" altLang="zh-CN" sz="1200" b="0" dirty="0" smtClean="0"/>
                        <a:t>I</a:t>
                      </a:r>
                      <a:endParaRPr lang="zh-CN" altLang="en-US" sz="12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200" b="0" dirty="0" smtClean="0"/>
                        <a:t>预测</a:t>
                      </a:r>
                      <a:r>
                        <a:rPr lang="zh-CN" altLang="en-US" sz="1200" b="0" dirty="0" smtClean="0"/>
                        <a:t>标签</a:t>
                      </a:r>
                      <a:endParaRPr lang="zh-CN" altLang="en-US" sz="12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182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 smtClean="0"/>
                        <a:t>没有反讽</a:t>
                      </a:r>
                      <a:endParaRPr lang="zh-CN" altLang="en-US" sz="12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25400" cmpd="sng">
                      <a:noFill/>
                    </a:lnL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80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基于相反语义的反讽</a:t>
                      </a:r>
                      <a:endParaRPr kumimoji="1" lang="zh-CN" altLang="en-US" sz="8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 smtClean="0"/>
                        <a:t>情景反讽</a:t>
                      </a:r>
                      <a:endParaRPr lang="zh-CN" altLang="en-US" sz="12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 smtClean="0"/>
                        <a:t>其他反讽</a:t>
                      </a:r>
                      <a:endParaRPr lang="zh-CN" altLang="en-US" sz="12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</a:tr>
              <a:tr h="32182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200" b="0" dirty="0" smtClean="0"/>
                        <a:t>真实标签</a:t>
                      </a:r>
                      <a:endParaRPr lang="zh-CN" altLang="en-US" sz="12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vert="eaVert" anchor="b">
                    <a:lnT w="25400" cmpd="sng">
                      <a:noFill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 smtClean="0"/>
                        <a:t>没有反讽</a:t>
                      </a:r>
                      <a:endParaRPr lang="zh-CN" altLang="en-US" sz="12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380</a:t>
                      </a:r>
                      <a:endParaRPr lang="zh-CN" altLang="en-US" sz="12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73</a:t>
                      </a:r>
                      <a:endParaRPr lang="zh-CN" altLang="en-US" sz="12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13</a:t>
                      </a:r>
                      <a:endParaRPr lang="zh-CN" altLang="en-US" sz="12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7</a:t>
                      </a:r>
                      <a:endParaRPr lang="zh-CN" altLang="en-US" sz="12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80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基于相反语义的反讽</a:t>
                      </a:r>
                      <a:endParaRPr kumimoji="1" lang="zh-CN" altLang="en-US" sz="8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36</a:t>
                      </a:r>
                      <a:endParaRPr lang="zh-CN" altLang="en-US" sz="12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125</a:t>
                      </a:r>
                      <a:endParaRPr lang="zh-CN" altLang="en-US" sz="12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3</a:t>
                      </a:r>
                      <a:endParaRPr lang="zh-CN" altLang="en-US" sz="12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0</a:t>
                      </a:r>
                      <a:endParaRPr lang="zh-CN" altLang="en-US" sz="12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 smtClean="0"/>
                        <a:t>情景反讽</a:t>
                      </a:r>
                      <a:endParaRPr lang="zh-CN" altLang="en-US" sz="12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44</a:t>
                      </a:r>
                      <a:endParaRPr lang="zh-CN" altLang="en-US" sz="12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13</a:t>
                      </a:r>
                      <a:endParaRPr lang="zh-CN" altLang="en-US" sz="12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25</a:t>
                      </a:r>
                      <a:endParaRPr lang="zh-CN" altLang="en-US" sz="12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3</a:t>
                      </a:r>
                      <a:endParaRPr lang="zh-CN" altLang="en-US" sz="12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 smtClean="0"/>
                        <a:t>其他反讽</a:t>
                      </a:r>
                      <a:endParaRPr lang="zh-CN" altLang="en-US" sz="12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41</a:t>
                      </a:r>
                      <a:endParaRPr lang="zh-CN" altLang="en-US" sz="12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10</a:t>
                      </a:r>
                      <a:endParaRPr lang="zh-CN" altLang="en-US" sz="12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5</a:t>
                      </a:r>
                      <a:endParaRPr lang="zh-CN" altLang="en-US" sz="12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6</a:t>
                      </a:r>
                      <a:endParaRPr lang="zh-CN" altLang="en-US" sz="12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2" name="组 1"/>
          <p:cNvGrpSpPr/>
          <p:nvPr/>
        </p:nvGrpSpPr>
        <p:grpSpPr>
          <a:xfrm>
            <a:off x="7852507" y="1390479"/>
            <a:ext cx="2164242" cy="1776406"/>
            <a:chOff x="7703363" y="2086182"/>
            <a:chExt cx="3909517" cy="3208925"/>
          </a:xfrm>
        </p:grpSpPr>
        <p:sp>
          <p:nvSpPr>
            <p:cNvPr id="11" name="椭圆 10"/>
            <p:cNvSpPr/>
            <p:nvPr/>
          </p:nvSpPr>
          <p:spPr>
            <a:xfrm>
              <a:off x="8489247" y="3730715"/>
              <a:ext cx="148856" cy="148856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7995988" y="4518015"/>
              <a:ext cx="148856" cy="148856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721462" y="3656287"/>
              <a:ext cx="148856" cy="148856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8424601" y="4113487"/>
              <a:ext cx="148856" cy="148856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8795890" y="4197175"/>
              <a:ext cx="148856" cy="148856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939384" y="3799066"/>
              <a:ext cx="148856" cy="148856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9257122" y="4090243"/>
              <a:ext cx="148856" cy="148856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8499029" y="4657180"/>
              <a:ext cx="148856" cy="148856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9251141" y="3211176"/>
              <a:ext cx="148856" cy="148856"/>
            </a:xfrm>
            <a:prstGeom prst="ellipse">
              <a:avLst/>
            </a:prstGeom>
            <a:solidFill>
              <a:srgbClr val="92D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9602930" y="3296669"/>
              <a:ext cx="148856" cy="148856"/>
            </a:xfrm>
            <a:prstGeom prst="ellipse">
              <a:avLst/>
            </a:prstGeom>
            <a:solidFill>
              <a:srgbClr val="92D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9736993" y="3579738"/>
              <a:ext cx="148856" cy="148856"/>
            </a:xfrm>
            <a:prstGeom prst="ellipse">
              <a:avLst/>
            </a:prstGeom>
            <a:solidFill>
              <a:srgbClr val="92D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9866194" y="3300613"/>
              <a:ext cx="148856" cy="148856"/>
            </a:xfrm>
            <a:prstGeom prst="ellipse">
              <a:avLst/>
            </a:prstGeom>
            <a:solidFill>
              <a:srgbClr val="92D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9938980" y="3799332"/>
              <a:ext cx="148856" cy="148856"/>
            </a:xfrm>
            <a:prstGeom prst="ellipse">
              <a:avLst/>
            </a:prstGeom>
            <a:solidFill>
              <a:srgbClr val="92D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0112702" y="3470466"/>
              <a:ext cx="148856" cy="148856"/>
            </a:xfrm>
            <a:prstGeom prst="ellipse">
              <a:avLst/>
            </a:prstGeom>
            <a:solidFill>
              <a:srgbClr val="92D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10121100" y="3819906"/>
              <a:ext cx="148856" cy="148856"/>
            </a:xfrm>
            <a:prstGeom prst="ellipse">
              <a:avLst/>
            </a:prstGeom>
            <a:solidFill>
              <a:srgbClr val="92D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9791766" y="3013599"/>
              <a:ext cx="148856" cy="148856"/>
            </a:xfrm>
            <a:prstGeom prst="ellipse">
              <a:avLst/>
            </a:prstGeom>
            <a:solidFill>
              <a:srgbClr val="92D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10211312" y="3186243"/>
              <a:ext cx="148856" cy="148856"/>
            </a:xfrm>
            <a:prstGeom prst="ellipse">
              <a:avLst/>
            </a:prstGeom>
            <a:solidFill>
              <a:srgbClr val="92D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10330624" y="3654166"/>
              <a:ext cx="148856" cy="148856"/>
            </a:xfrm>
            <a:prstGeom prst="ellipse">
              <a:avLst/>
            </a:prstGeom>
            <a:solidFill>
              <a:srgbClr val="92D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8903669" y="4461460"/>
              <a:ext cx="148856" cy="148856"/>
            </a:xfrm>
            <a:prstGeom prst="ellipse">
              <a:avLst/>
            </a:prstGeom>
            <a:solidFill>
              <a:srgbClr val="52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9553694" y="4549439"/>
              <a:ext cx="148856" cy="148856"/>
            </a:xfrm>
            <a:prstGeom prst="ellipse">
              <a:avLst/>
            </a:prstGeom>
            <a:solidFill>
              <a:srgbClr val="52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9854712" y="5146251"/>
              <a:ext cx="148856" cy="148856"/>
            </a:xfrm>
            <a:prstGeom prst="ellipse">
              <a:avLst/>
            </a:prstGeom>
            <a:solidFill>
              <a:srgbClr val="52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10476141" y="4635619"/>
              <a:ext cx="148856" cy="148856"/>
            </a:xfrm>
            <a:prstGeom prst="ellipse">
              <a:avLst/>
            </a:prstGeom>
            <a:solidFill>
              <a:srgbClr val="52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10152856" y="4260146"/>
              <a:ext cx="148856" cy="148856"/>
            </a:xfrm>
            <a:prstGeom prst="ellipse">
              <a:avLst/>
            </a:prstGeom>
            <a:solidFill>
              <a:srgbClr val="52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9467058" y="4970397"/>
              <a:ext cx="148856" cy="148856"/>
            </a:xfrm>
            <a:prstGeom prst="ellipse">
              <a:avLst/>
            </a:prstGeom>
            <a:solidFill>
              <a:srgbClr val="52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9106953" y="4873114"/>
              <a:ext cx="148856" cy="148856"/>
            </a:xfrm>
            <a:prstGeom prst="ellipse">
              <a:avLst/>
            </a:prstGeom>
            <a:solidFill>
              <a:srgbClr val="52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680587" y="4224757"/>
              <a:ext cx="148856" cy="148856"/>
            </a:xfrm>
            <a:prstGeom prst="ellipse">
              <a:avLst/>
            </a:prstGeom>
            <a:solidFill>
              <a:srgbClr val="52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304849" y="5135330"/>
              <a:ext cx="148856" cy="148856"/>
            </a:xfrm>
            <a:prstGeom prst="ellipse">
              <a:avLst/>
            </a:prstGeom>
            <a:solidFill>
              <a:srgbClr val="52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1217596" y="4198414"/>
              <a:ext cx="148856" cy="148856"/>
            </a:xfrm>
            <a:prstGeom prst="ellipse">
              <a:avLst/>
            </a:prstGeom>
            <a:solidFill>
              <a:srgbClr val="52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0945958" y="4949333"/>
              <a:ext cx="148856" cy="148856"/>
            </a:xfrm>
            <a:prstGeom prst="ellipse">
              <a:avLst/>
            </a:prstGeom>
            <a:solidFill>
              <a:srgbClr val="52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10792673" y="4296342"/>
              <a:ext cx="148856" cy="148856"/>
            </a:xfrm>
            <a:prstGeom prst="ellipse">
              <a:avLst/>
            </a:prstGeom>
            <a:solidFill>
              <a:srgbClr val="52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7703363" y="3799066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10078428" y="4670264"/>
              <a:ext cx="148856" cy="148856"/>
            </a:xfrm>
            <a:prstGeom prst="ellipse">
              <a:avLst/>
            </a:prstGeom>
            <a:solidFill>
              <a:srgbClr val="52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8275745" y="2995458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7995988" y="3558898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7855763" y="3951466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8364278" y="3334790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8829241" y="3040576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8201317" y="4859596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9178745" y="2777670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8008163" y="4103866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9166237" y="3584890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9357909" y="3707754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9739970" y="2689382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10121100" y="2792748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8532372" y="2718320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7866716" y="2941604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8804820" y="2680969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9519782" y="2086182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10644148" y="3920618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10683458" y="3544894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10520975" y="2852098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10436482" y="2551463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10973907" y="3059860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10923192" y="3576694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11224407" y="3375041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10745519" y="3306803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11219443" y="3601248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9273196" y="2404397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2" name="任意形状 71"/>
            <p:cNvSpPr/>
            <p:nvPr/>
          </p:nvSpPr>
          <p:spPr>
            <a:xfrm>
              <a:off x="8530254" y="3867912"/>
              <a:ext cx="3082626" cy="1399032"/>
            </a:xfrm>
            <a:custGeom>
              <a:avLst/>
              <a:gdLst>
                <a:gd name="connsiteX0" fmla="*/ 3082626 w 3082626"/>
                <a:gd name="connsiteY0" fmla="*/ 0 h 1399032"/>
                <a:gd name="connsiteX1" fmla="*/ 2067642 w 3082626"/>
                <a:gd name="connsiteY1" fmla="*/ 347472 h 1399032"/>
                <a:gd name="connsiteX2" fmla="*/ 705186 w 3082626"/>
                <a:gd name="connsiteY2" fmla="*/ 54864 h 1399032"/>
                <a:gd name="connsiteX3" fmla="*/ 119970 w 3082626"/>
                <a:gd name="connsiteY3" fmla="*/ 128016 h 1399032"/>
                <a:gd name="connsiteX4" fmla="*/ 19386 w 3082626"/>
                <a:gd name="connsiteY4" fmla="*/ 822960 h 1399032"/>
                <a:gd name="connsiteX5" fmla="*/ 385146 w 3082626"/>
                <a:gd name="connsiteY5" fmla="*/ 1399032 h 139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2626" h="1399032">
                  <a:moveTo>
                    <a:pt x="3082626" y="0"/>
                  </a:moveTo>
                  <a:cubicBezTo>
                    <a:pt x="2773254" y="169164"/>
                    <a:pt x="2463882" y="338328"/>
                    <a:pt x="2067642" y="347472"/>
                  </a:cubicBezTo>
                  <a:cubicBezTo>
                    <a:pt x="1671402" y="356616"/>
                    <a:pt x="1029798" y="91440"/>
                    <a:pt x="705186" y="54864"/>
                  </a:cubicBezTo>
                  <a:cubicBezTo>
                    <a:pt x="380574" y="18288"/>
                    <a:pt x="234270" y="0"/>
                    <a:pt x="119970" y="128016"/>
                  </a:cubicBezTo>
                  <a:cubicBezTo>
                    <a:pt x="5670" y="256032"/>
                    <a:pt x="-24810" y="611124"/>
                    <a:pt x="19386" y="822960"/>
                  </a:cubicBezTo>
                  <a:cubicBezTo>
                    <a:pt x="63582" y="1034796"/>
                    <a:pt x="276942" y="1278636"/>
                    <a:pt x="385146" y="1399032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814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39702"/>
            <a:ext cx="5594498" cy="483726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词组语义倾向识别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例子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，“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Mother of the Year”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带有正面情感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场景描述识别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例子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，“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fever”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间接带有负面情感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例子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，“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off week”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间接带有正面情感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一词多义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例子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，“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tall blonde”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在咖啡庁指中杯咖啡，或在其他生活场景中指高挑的金发女子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信息不足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例子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5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，从链接可知原微博带有“ 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#not”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，但在去除“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#not”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无法识别其反讽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67068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错误分析</a:t>
            </a:r>
            <a:endParaRPr lang="zh-CN" altLang="en-US" sz="2600" dirty="0"/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13289" y="1047629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8665"/>
              </p:ext>
            </p:extLst>
          </p:nvPr>
        </p:nvGraphicFramePr>
        <p:xfrm>
          <a:off x="6613452" y="2468911"/>
          <a:ext cx="5154830" cy="289560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621438"/>
                <a:gridCol w="1046631"/>
                <a:gridCol w="3486761"/>
              </a:tblGrid>
              <a:tr h="295710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编号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类别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微博</a:t>
                      </a:r>
                      <a:endParaRPr lang="zh-CN" altLang="en-US" sz="1400" dirty="0"/>
                    </a:p>
                  </a:txBody>
                  <a:tcPr/>
                </a:tc>
              </a:tr>
              <a:tr h="359781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110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基于相反语义的反讽</a:t>
                      </a:r>
                      <a:endParaRPr kumimoji="1" lang="zh-CN" altLang="en-US" sz="11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I</a:t>
                      </a:r>
                      <a:r>
                        <a:rPr lang="en-US" altLang="zh-CN" sz="1400" b="0" dirty="0" smtClean="0">
                          <a:solidFill>
                            <a:schemeClr val="bg1"/>
                          </a:solidFill>
                        </a:rPr>
                        <a:t> blame </a:t>
                      </a:r>
                      <a:r>
                        <a:rPr lang="en-US" altLang="zh-CN" sz="1400" dirty="0" smtClean="0"/>
                        <a:t>my mom. </a:t>
                      </a:r>
                      <a:r>
                        <a:rPr lang="en-US" altLang="zh-CN" sz="1400" b="1" dirty="0" smtClean="0">
                          <a:solidFill>
                            <a:srgbClr val="FFFF00"/>
                          </a:solidFill>
                        </a:rPr>
                        <a:t>Mother of the </a:t>
                      </a:r>
                      <a:r>
                        <a:rPr lang="en-US" altLang="zh-CN" sz="1400" b="1" dirty="0" smtClean="0">
                          <a:solidFill>
                            <a:srgbClr val="FFFF00"/>
                          </a:solidFill>
                        </a:rPr>
                        <a:t>Year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1" dirty="0" smtClean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59781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情景反讽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So I’m the school nurse today. And I have a </a:t>
                      </a:r>
                      <a:r>
                        <a:rPr lang="en-US" altLang="zh-CN" sz="1400" b="1" dirty="0" smtClean="0">
                          <a:solidFill>
                            <a:srgbClr val="FFFF00"/>
                          </a:solidFill>
                        </a:rPr>
                        <a:t>fever</a:t>
                      </a:r>
                      <a:r>
                        <a:rPr lang="en-US" altLang="zh-CN" sz="1400" dirty="0" smtClean="0"/>
                        <a:t>.</a:t>
                      </a:r>
                      <a:endParaRPr lang="zh-CN" altLang="en-US" sz="1400" dirty="0"/>
                    </a:p>
                  </a:txBody>
                  <a:tcPr/>
                </a:tc>
              </a:tr>
              <a:tr h="359781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3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情景反讽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Also it is funny how things at work get done when I’m on my </a:t>
                      </a:r>
                      <a:r>
                        <a:rPr lang="en-US" altLang="zh-CN" sz="1400" b="1" dirty="0" smtClean="0">
                          <a:solidFill>
                            <a:srgbClr val="FFFF00"/>
                          </a:solidFill>
                        </a:rPr>
                        <a:t>off week</a:t>
                      </a:r>
                      <a:endParaRPr lang="zh-CN" altLang="en-US" sz="1400" b="1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59781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4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情景反讽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Just walked in to #Starbucks and asked for a “</a:t>
                      </a:r>
                      <a:r>
                        <a:rPr lang="en-US" altLang="zh-CN" sz="1400" b="1" dirty="0" smtClean="0">
                          <a:solidFill>
                            <a:srgbClr val="FFFF00"/>
                          </a:solidFill>
                        </a:rPr>
                        <a:t>tall blonde</a:t>
                      </a:r>
                      <a:r>
                        <a:rPr lang="en-US" altLang="zh-CN" sz="1400" dirty="0" smtClean="0"/>
                        <a:t>” </a:t>
                      </a:r>
                      <a:r>
                        <a:rPr lang="en-US" altLang="zh-CN" sz="1400" dirty="0" err="1" smtClean="0"/>
                        <a:t>Hahahaha</a:t>
                      </a:r>
                      <a:endParaRPr lang="zh-CN" altLang="en-US" sz="1400" dirty="0"/>
                    </a:p>
                  </a:txBody>
                  <a:tcPr/>
                </a:tc>
              </a:tr>
              <a:tr h="359781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5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de-DE" sz="1400" dirty="0" smtClean="0"/>
                        <a:t>其他反讽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altLang="zh-CN" sz="1400" dirty="0" err="1" smtClean="0"/>
                        <a:t>clashupdate</a:t>
                      </a:r>
                      <a:r>
                        <a:rPr lang="de-DE" altLang="zh-CN" sz="1400" dirty="0" smtClean="0"/>
                        <a:t> </a:t>
                      </a:r>
                      <a:r>
                        <a:rPr lang="de-DE" altLang="zh-CN" sz="1400" b="1" dirty="0" smtClean="0">
                          <a:solidFill>
                            <a:srgbClr val="FFFF00"/>
                          </a:solidFill>
                        </a:rPr>
                        <a:t>http://</a:t>
                      </a:r>
                      <a:r>
                        <a:rPr lang="de-DE" altLang="zh-CN" sz="1400" b="1" dirty="0" err="1" smtClean="0">
                          <a:solidFill>
                            <a:srgbClr val="FFFF00"/>
                          </a:solidFill>
                        </a:rPr>
                        <a:t>t.co</a:t>
                      </a:r>
                      <a:r>
                        <a:rPr lang="de-DE" altLang="zh-CN" sz="1400" b="1" dirty="0" smtClean="0">
                          <a:solidFill>
                            <a:srgbClr val="FFFF00"/>
                          </a:solidFill>
                        </a:rPr>
                        <a:t>/1bFOsIwnI5</a:t>
                      </a:r>
                      <a:r>
                        <a:rPr lang="zh-TW" altLang="en-US" sz="1400" b="1" dirty="0" smtClean="0">
                          <a:solidFill>
                            <a:srgbClr val="FFFF00"/>
                          </a:solidFill>
                        </a:rPr>
                        <a:t> </a:t>
                      </a:r>
                      <a:endParaRPr lang="de-DE" altLang="zh-CN" sz="1400" b="1" dirty="0" smtClean="0">
                        <a:solidFill>
                          <a:srgbClr val="FFFF00"/>
                        </a:solidFill>
                      </a:endParaRPr>
                    </a:p>
                    <a:p>
                      <a:endParaRPr lang="zh-CN" altLang="en-US" sz="1400" b="1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110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37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524000" y="2544006"/>
            <a:ext cx="9144000" cy="8135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/>
              <a:t>基于多通道模型引入上下文的情感识别</a:t>
            </a:r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5251126" y="1034822"/>
            <a:ext cx="1689749" cy="1509184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528FC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578597" y="3594282"/>
            <a:ext cx="3185487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在算法建模中引入上下文信息</a:t>
            </a:r>
            <a:endParaRPr kumimoji="1" lang="en-US" altLang="zh-CN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284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564358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基于多通道模型引入上下文的情感</a:t>
            </a:r>
            <a:r>
              <a:rPr lang="zh-CN" altLang="en-US" sz="2600" dirty="0" smtClean="0"/>
              <a:t>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数据</a:t>
            </a:r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329067" y="1080615"/>
            <a:ext cx="9780367" cy="463914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zh-CN" sz="2000" i="1" dirty="0" smtClean="0">
                <a:latin typeface="Times New Roman" charset="0"/>
                <a:ea typeface="Times New Roman" charset="0"/>
                <a:cs typeface="Times New Roman" charset="0"/>
              </a:rPr>
              <a:t>SemEval-2019 Task3: </a:t>
            </a:r>
            <a:r>
              <a:rPr kumimoji="1" lang="en-US" altLang="zh-CN" sz="2000" i="1" dirty="0" err="1" smtClean="0">
                <a:latin typeface="Times New Roman" charset="0"/>
                <a:ea typeface="Times New Roman" charset="0"/>
                <a:cs typeface="Times New Roman" charset="0"/>
              </a:rPr>
              <a:t>EmoContext</a:t>
            </a:r>
            <a:r>
              <a:rPr kumimoji="1" lang="en-US" altLang="zh-CN" sz="2000" i="1" dirty="0" smtClean="0">
                <a:latin typeface="Times New Roman" charset="0"/>
                <a:ea typeface="Times New Roman" charset="0"/>
                <a:cs typeface="Times New Roman" charset="0"/>
              </a:rPr>
              <a:t> - A Shared Task on Contextual Emotion Detection in Text</a:t>
            </a:r>
            <a:endParaRPr kumimoji="1" lang="en-US" altLang="zh-CN" sz="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[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四分类问题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]</a:t>
            </a:r>
            <a:r>
              <a:rPr kumimoji="1" lang="zh-TW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判断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两人轮流发言的三轮对话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中</a:t>
            </a:r>
            <a:r>
              <a:rPr kumimoji="1" lang="zh-TW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最后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一轮发言者所表达的情感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768579"/>
              </p:ext>
            </p:extLst>
          </p:nvPr>
        </p:nvGraphicFramePr>
        <p:xfrm>
          <a:off x="1179729" y="2219134"/>
          <a:ext cx="5115847" cy="376428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736087"/>
                <a:gridCol w="4379760"/>
              </a:tblGrid>
              <a:tr h="26127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b="0" dirty="0" smtClean="0"/>
                        <a:t>类别</a:t>
                      </a:r>
                      <a:endParaRPr lang="zh-CN" altLang="en-US" sz="1300" b="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300" b="0" dirty="0" smtClean="0"/>
                        <a:t> </a:t>
                      </a:r>
                      <a:r>
                        <a:rPr lang="zh-CN" altLang="en-US" sz="1300" b="0" dirty="0" smtClean="0"/>
                        <a:t>对话</a:t>
                      </a:r>
                      <a:endParaRPr lang="zh-CN" altLang="en-US" sz="1300" b="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</a:tr>
              <a:tr h="261277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/>
                        <a:t>开心</a:t>
                      </a:r>
                      <a:endParaRPr lang="zh-CN" altLang="en-US" sz="130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/>
                        <a:t>（第一轮）用户甲</a:t>
                      </a:r>
                      <a:r>
                        <a:rPr lang="en-US" altLang="zh-CN" sz="1300" dirty="0" smtClean="0"/>
                        <a:t>: I’m in mood</a:t>
                      </a:r>
                      <a:endParaRPr lang="zh-CN" altLang="en-US" sz="13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</a:tr>
              <a:tr h="261277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/>
                        <a:t>（第二轮）用户乙</a:t>
                      </a:r>
                      <a:r>
                        <a:rPr lang="en-US" altLang="zh-CN" sz="1300" dirty="0" smtClean="0"/>
                        <a:t>: </a:t>
                      </a:r>
                      <a:r>
                        <a:rPr lang="en-US" altLang="zh-CN" sz="1300" dirty="0" err="1" smtClean="0"/>
                        <a:t>ya</a:t>
                      </a:r>
                      <a:r>
                        <a:rPr lang="en-US" altLang="zh-CN" sz="1300" dirty="0" smtClean="0"/>
                        <a:t> need a hug ? :-)</a:t>
                      </a:r>
                      <a:endParaRPr lang="zh-CN" altLang="en-US" sz="13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</a:tr>
              <a:tr h="261277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300" dirty="0" smtClean="0"/>
                        <a:t>（第三轮）用户甲</a:t>
                      </a:r>
                      <a:r>
                        <a:rPr lang="en-US" altLang="zh-CN" sz="1300" dirty="0" smtClean="0"/>
                        <a:t>: yeah</a:t>
                      </a:r>
                      <a:endParaRPr lang="zh-CN" altLang="en-US" sz="1300" dirty="0" smtClean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</a:tr>
              <a:tr h="261277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/>
                        <a:t>悲伤</a:t>
                      </a:r>
                      <a:endParaRPr lang="zh-CN" altLang="en-US" sz="130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/>
                        <a:t>（第一轮）用户甲</a:t>
                      </a:r>
                      <a:r>
                        <a:rPr lang="en-US" altLang="zh-CN" sz="1300" dirty="0" smtClean="0"/>
                        <a:t>: Not coz of you</a:t>
                      </a:r>
                      <a:endParaRPr lang="zh-CN" altLang="en-US" sz="13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</a:tr>
              <a:tr h="261277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300" dirty="0" smtClean="0"/>
                        <a:t>（第二轮）用户乙</a:t>
                      </a:r>
                      <a:r>
                        <a:rPr lang="en-US" altLang="zh-CN" sz="1300" dirty="0" smtClean="0"/>
                        <a:t>: why? Tell me</a:t>
                      </a:r>
                      <a:endParaRPr lang="zh-CN" altLang="en-US" sz="1300" dirty="0" smtClean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</a:tr>
              <a:tr h="261277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/>
                        <a:t>（第三轮）用户甲</a:t>
                      </a:r>
                      <a:r>
                        <a:rPr lang="en-US" altLang="zh-CN" sz="1300" dirty="0" smtClean="0"/>
                        <a:t>: :( My girlfriend left me</a:t>
                      </a:r>
                      <a:endParaRPr lang="zh-CN" altLang="en-US" sz="13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</a:tr>
              <a:tr h="261277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/>
                        <a:t>愤怒</a:t>
                      </a:r>
                      <a:endParaRPr lang="zh-CN" altLang="en-US" sz="130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/>
                        <a:t>（第一轮）用户甲</a:t>
                      </a:r>
                      <a:r>
                        <a:rPr lang="en-US" altLang="zh-CN" sz="1300" dirty="0" smtClean="0"/>
                        <a:t>: He is over me</a:t>
                      </a:r>
                      <a:endParaRPr lang="zh-CN" altLang="en-US" sz="13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</a:tr>
              <a:tr h="261277"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/>
                        <a:t>（第二轮）用户乙</a:t>
                      </a:r>
                      <a:r>
                        <a:rPr lang="en-US" altLang="zh-CN" sz="1300" dirty="0" smtClean="0"/>
                        <a:t>: so YOU say</a:t>
                      </a:r>
                      <a:endParaRPr lang="zh-CN" altLang="en-US" sz="13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</a:tr>
              <a:tr h="261277"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/>
                        <a:t>（第三轮）用户甲</a:t>
                      </a:r>
                      <a:r>
                        <a:rPr lang="en-US" altLang="zh-CN" sz="1300" dirty="0" smtClean="0"/>
                        <a:t>: I just hate him</a:t>
                      </a:r>
                      <a:endParaRPr lang="zh-CN" altLang="en-US" sz="13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</a:tr>
              <a:tr h="261277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/>
                        <a:t>其他</a:t>
                      </a:r>
                      <a:endParaRPr lang="zh-CN" altLang="en-US" sz="130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/>
                        <a:t>（第一轮）用户甲</a:t>
                      </a:r>
                      <a:r>
                        <a:rPr lang="en-US" altLang="zh-CN" sz="1300" dirty="0" smtClean="0"/>
                        <a:t>: </a:t>
                      </a:r>
                      <a:r>
                        <a:rPr lang="en-US" altLang="zh-CN" sz="1300" dirty="0" err="1" smtClean="0"/>
                        <a:t>degreee</a:t>
                      </a:r>
                      <a:endParaRPr lang="zh-CN" altLang="en-US" sz="13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</a:tr>
              <a:tr h="261277"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/>
                        <a:t>（第二轮）用户乙</a:t>
                      </a:r>
                      <a:r>
                        <a:rPr lang="en-US" altLang="zh-CN" sz="1300" dirty="0" smtClean="0"/>
                        <a:t>: what degree &amp; where?</a:t>
                      </a:r>
                      <a:endParaRPr lang="zh-CN" altLang="en-US" sz="13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</a:tr>
              <a:tr h="261277"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/>
                        <a:t>（第三轮）用户甲</a:t>
                      </a:r>
                      <a:r>
                        <a:rPr lang="en-US" altLang="zh-CN" sz="1300" dirty="0" smtClean="0"/>
                        <a:t>: </a:t>
                      </a:r>
                      <a:r>
                        <a:rPr lang="en-US" altLang="zh-CN" sz="1300" dirty="0" err="1" smtClean="0"/>
                        <a:t>sryyy</a:t>
                      </a:r>
                      <a:r>
                        <a:rPr lang="en-US" altLang="zh-CN" sz="1300" dirty="0" smtClean="0"/>
                        <a:t> </a:t>
                      </a:r>
                      <a:r>
                        <a:rPr lang="en-US" altLang="zh-CN" sz="1300" dirty="0" err="1" smtClean="0"/>
                        <a:t>i</a:t>
                      </a:r>
                      <a:r>
                        <a:rPr lang="en-US" altLang="zh-CN" sz="1300" dirty="0" smtClean="0"/>
                        <a:t> really got to goo</a:t>
                      </a:r>
                      <a:endParaRPr lang="zh-CN" altLang="en-US" sz="13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10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838386" y="6286648"/>
            <a:ext cx="104214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chemeClr val="bg1"/>
                </a:solidFill>
              </a:rPr>
              <a:t>Ankush</a:t>
            </a:r>
            <a:r>
              <a:rPr lang="en-US" altLang="zh-CN" sz="1200" dirty="0">
                <a:solidFill>
                  <a:schemeClr val="bg1"/>
                </a:solidFill>
              </a:rPr>
              <a:t> Chatterjee, </a:t>
            </a:r>
            <a:r>
              <a:rPr lang="en-US" altLang="zh-CN" sz="1200" dirty="0" err="1">
                <a:solidFill>
                  <a:schemeClr val="bg1"/>
                </a:solidFill>
              </a:rPr>
              <a:t>Kedhar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</a:rPr>
              <a:t>Nath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</a:rPr>
              <a:t>Narahari</a:t>
            </a:r>
            <a:r>
              <a:rPr lang="en-US" altLang="zh-CN" sz="1200" dirty="0">
                <a:solidFill>
                  <a:schemeClr val="bg1"/>
                </a:solidFill>
              </a:rPr>
              <a:t>, </a:t>
            </a:r>
            <a:r>
              <a:rPr lang="en-US" altLang="zh-CN" sz="1200" dirty="0" err="1">
                <a:solidFill>
                  <a:schemeClr val="bg1"/>
                </a:solidFill>
              </a:rPr>
              <a:t>Meghana</a:t>
            </a:r>
            <a:r>
              <a:rPr lang="en-US" altLang="zh-CN" sz="1200" dirty="0">
                <a:solidFill>
                  <a:schemeClr val="bg1"/>
                </a:solidFill>
              </a:rPr>
              <a:t> Joshi, and </a:t>
            </a:r>
            <a:r>
              <a:rPr lang="en-US" altLang="zh-CN" sz="1200" dirty="0" err="1">
                <a:solidFill>
                  <a:schemeClr val="bg1"/>
                </a:solidFill>
              </a:rPr>
              <a:t>Puneet</a:t>
            </a:r>
            <a:r>
              <a:rPr lang="en-US" altLang="zh-CN" sz="1200" dirty="0">
                <a:solidFill>
                  <a:schemeClr val="bg1"/>
                </a:solidFill>
              </a:rPr>
              <a:t> Agrawal. 2019. Semeval-2019 Task 3: </a:t>
            </a:r>
            <a:r>
              <a:rPr lang="en-US" altLang="zh-CN" sz="1200" dirty="0" err="1">
                <a:solidFill>
                  <a:schemeClr val="bg1"/>
                </a:solidFill>
              </a:rPr>
              <a:t>EmoContext</a:t>
            </a:r>
            <a:r>
              <a:rPr lang="en-US" altLang="zh-CN" sz="1200" dirty="0">
                <a:solidFill>
                  <a:schemeClr val="bg1"/>
                </a:solidFill>
              </a:rPr>
              <a:t>: Contextual Emotion Detection in Text. In Proceedings of The 13th International Workshop on Semantic Evaluation (SemEval-2019), Minneapolis, Minnesota, 2019.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14" name="图表 13"/>
          <p:cNvGraphicFramePr/>
          <p:nvPr>
            <p:extLst>
              <p:ext uri="{D42A27DB-BD31-4B8C-83A1-F6EECF244321}">
                <p14:modId xmlns:p14="http://schemas.microsoft.com/office/powerpoint/2010/main" val="2095767215"/>
              </p:ext>
            </p:extLst>
          </p:nvPr>
        </p:nvGraphicFramePr>
        <p:xfrm>
          <a:off x="6445571" y="2815210"/>
          <a:ext cx="2204335" cy="25721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图表 15"/>
          <p:cNvGraphicFramePr/>
          <p:nvPr>
            <p:extLst>
              <p:ext uri="{D42A27DB-BD31-4B8C-83A1-F6EECF244321}">
                <p14:modId xmlns:p14="http://schemas.microsoft.com/office/powerpoint/2010/main" val="532804411"/>
              </p:ext>
            </p:extLst>
          </p:nvPr>
        </p:nvGraphicFramePr>
        <p:xfrm>
          <a:off x="8472076" y="2815798"/>
          <a:ext cx="2795631" cy="25721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8085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971502" y="1124833"/>
            <a:ext cx="10402555" cy="4711779"/>
            <a:chOff x="1452211" y="1659310"/>
            <a:chExt cx="9703469" cy="4395132"/>
          </a:xfrm>
        </p:grpSpPr>
        <p:sp>
          <p:nvSpPr>
            <p:cNvPr id="5" name="圆角矩形 4"/>
            <p:cNvSpPr/>
            <p:nvPr/>
          </p:nvSpPr>
          <p:spPr>
            <a:xfrm>
              <a:off x="3099874" y="2422016"/>
              <a:ext cx="742152" cy="317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3201499" y="2523643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PMingLiU" charset="-120"/>
                <a:ea typeface="PMingLiU" charset="-120"/>
                <a:cs typeface="PMingLiU" charset="-120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413164" y="2523643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PMingLiU" charset="-120"/>
                <a:ea typeface="PMingLiU" charset="-120"/>
                <a:cs typeface="PMingLiU" charset="-120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3624829" y="2523643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PMingLiU" charset="-120"/>
                <a:ea typeface="PMingLiU" charset="-120"/>
                <a:cs typeface="PMingLiU" charset="-120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3099873" y="2977399"/>
              <a:ext cx="742152" cy="317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201499" y="3079026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413164" y="3079026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624829" y="3079026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3099873" y="4059084"/>
              <a:ext cx="742152" cy="317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3201499" y="4160711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3413164" y="4160711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3624829" y="4160711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2915163" y="2280250"/>
              <a:ext cx="1037025" cy="229352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/>
                <p:cNvSpPr txBox="1"/>
                <p:nvPr/>
              </p:nvSpPr>
              <p:spPr>
                <a:xfrm>
                  <a:off x="2466014" y="2436215"/>
                  <a:ext cx="269433" cy="2174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1400" i="1">
                                <a:latin typeface="Cambria Math" charset="0"/>
                                <a:ea typeface="PMingLiU" charset="-120"/>
                                <a:cs typeface="PMingLiU" charset="-120"/>
                              </a:rPr>
                            </m:ctrlPr>
                          </m:sSubSupPr>
                          <m:e>
                            <m:r>
                              <a:rPr kumimoji="1" lang="en-US" altLang="zh-CN" sz="1400" i="1">
                                <a:latin typeface="Cambria Math" charset="0"/>
                                <a:ea typeface="PMingLiU" charset="-120"/>
                                <a:cs typeface="PMingLiU" charset="-12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1400" i="1">
                                <a:latin typeface="Cambria Math" charset="0"/>
                                <a:ea typeface="PMingLiU" charset="-120"/>
                                <a:cs typeface="PMingLiU" charset="-12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CN" sz="1400" i="1">
                                <a:latin typeface="Cambria Math" charset="0"/>
                                <a:ea typeface="PMingLiU" charset="-120"/>
                                <a:cs typeface="PMingLiU" charset="-12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1400" dirty="0">
                    <a:latin typeface="PMingLiU" charset="-120"/>
                    <a:ea typeface="PMingLiU" charset="-120"/>
                    <a:cs typeface="PMingLiU" charset="-120"/>
                  </a:endParaRPr>
                </a:p>
              </p:txBody>
            </p:sp>
          </mc:Choice>
          <mc:Fallback xmlns=""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6014" y="2436215"/>
                  <a:ext cx="269433" cy="2174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6383" b="-105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/>
                <p:cNvSpPr txBox="1"/>
                <p:nvPr/>
              </p:nvSpPr>
              <p:spPr>
                <a:xfrm>
                  <a:off x="2466014" y="2957571"/>
                  <a:ext cx="263021" cy="2178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14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14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1400" i="1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CN" sz="1400" i="1">
                                <a:latin typeface="Cambria Math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1400" dirty="0"/>
                </a:p>
              </p:txBody>
            </p:sp>
          </mc:Choice>
          <mc:Fallback xmlns="">
            <p:sp>
              <p:nvSpPr>
                <p:cNvPr id="18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6014" y="2957571"/>
                  <a:ext cx="263021" cy="21781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6522"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2449640" y="4073293"/>
                  <a:ext cx="316305" cy="2446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14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14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CN" sz="1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400" i="1">
                                    <a:latin typeface="Cambria Math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kumimoji="1" lang="en-US" altLang="zh-CN" sz="14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r>
                              <a:rPr kumimoji="1" lang="en-US" altLang="zh-CN" sz="1400" i="1">
                                <a:latin typeface="Cambria Math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1400" dirty="0"/>
                </a:p>
              </p:txBody>
            </p:sp>
          </mc:Choice>
          <mc:Fallback xmlns="">
            <p:sp>
              <p:nvSpPr>
                <p:cNvPr id="19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9640" y="4073293"/>
                  <a:ext cx="316305" cy="24461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5455" b="-69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直线箭头连接符 20"/>
            <p:cNvCxnSpPr/>
            <p:nvPr/>
          </p:nvCxnSpPr>
          <p:spPr>
            <a:xfrm>
              <a:off x="2742254" y="3146730"/>
              <a:ext cx="34661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箭头连接符 21"/>
            <p:cNvCxnSpPr/>
            <p:nvPr/>
          </p:nvCxnSpPr>
          <p:spPr>
            <a:xfrm>
              <a:off x="2742254" y="4217868"/>
              <a:ext cx="34661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1676305" y="1659310"/>
              <a:ext cx="1146468" cy="553998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kumimoji="1" lang="zh-TW" altLang="en-US" sz="1500" dirty="0">
                  <a:latin typeface="SimHei" charset="-122"/>
                  <a:ea typeface="SimHei" charset="-122"/>
                  <a:cs typeface="SimHei" charset="-122"/>
                </a:rPr>
                <a:t>三轮对话</a:t>
              </a:r>
              <a:endParaRPr kumimoji="1" lang="en-US" altLang="zh-TW" sz="1500" dirty="0">
                <a:latin typeface="SimHei" charset="-122"/>
                <a:ea typeface="SimHei" charset="-122"/>
                <a:cs typeface="SimHei" charset="-122"/>
              </a:endParaRPr>
            </a:p>
            <a:p>
              <a:pPr algn="ctr"/>
              <a:r>
                <a:rPr kumimoji="1" lang="zh-TW" altLang="en-US" sz="1500" dirty="0">
                  <a:latin typeface="SimHei" charset="-122"/>
                  <a:ea typeface="SimHei" charset="-122"/>
                  <a:cs typeface="SimHei" charset="-122"/>
                </a:rPr>
                <a:t>对应词序列</a:t>
              </a:r>
              <a:endParaRPr kumimoji="1" lang="en-US" altLang="zh-TW" sz="1500" dirty="0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058557" y="1906708"/>
              <a:ext cx="76174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500" dirty="0">
                  <a:latin typeface="SimHei" charset="-122"/>
                  <a:ea typeface="SimHei" charset="-122"/>
                  <a:cs typeface="SimHei" charset="-122"/>
                </a:rPr>
                <a:t>词嵌入</a:t>
              </a: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4798107" y="2412793"/>
              <a:ext cx="275202" cy="196434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</a:rPr>
                <a:t>RNN</a:t>
              </a:r>
              <a:r>
                <a:rPr kumimoji="1" lang="zh-CN" altLang="en-US" sz="1200" dirty="0">
                  <a:solidFill>
                    <a:schemeClr val="tx1"/>
                  </a:solidFill>
                </a:rPr>
                <a:t> </a:t>
              </a:r>
              <a:r>
                <a:rPr kumimoji="1" lang="en-US" altLang="zh-CN" sz="1200" dirty="0">
                  <a:solidFill>
                    <a:schemeClr val="tx1"/>
                  </a:solidFill>
                </a:rPr>
                <a:t>/ CNN</a:t>
              </a:r>
              <a:endParaRPr kumimoji="1"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5845022" y="2412795"/>
              <a:ext cx="272857" cy="1964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池化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 / </a:t>
              </a:r>
              <a:r>
                <a:rPr kumimoji="1" lang="zh-CN" altLang="en-US" sz="14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注意力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 / </a:t>
              </a:r>
              <a:r>
                <a:rPr kumimoji="1" lang="zh-CN" altLang="en-US" sz="14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其他 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  </a:t>
              </a:r>
              <a:endParaRPr kumimoji="1" lang="zh-CN" altLang="en-US" sz="140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4127041" y="2273663"/>
              <a:ext cx="284201" cy="2300141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高斯噪声</a:t>
              </a: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6529945" y="2235911"/>
              <a:ext cx="272857" cy="2320851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</a:rPr>
                <a:t>Dropout</a:t>
              </a:r>
              <a:endParaRPr kumimoji="1"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7586896" y="3873432"/>
              <a:ext cx="272857" cy="197951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全联接层</a:t>
              </a: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8011266" y="3873432"/>
              <a:ext cx="275202" cy="197951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TW" sz="1200" dirty="0">
                  <a:solidFill>
                    <a:schemeClr val="tx1"/>
                  </a:solidFill>
                </a:rPr>
                <a:t>ReLU</a:t>
              </a:r>
              <a:endParaRPr kumimoji="1" lang="en-US" altLang="zh-CN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1" name="直线箭头连接符 30"/>
            <p:cNvCxnSpPr>
              <a:stCxn id="10" idx="3"/>
            </p:cNvCxnSpPr>
            <p:nvPr/>
          </p:nvCxnSpPr>
          <p:spPr>
            <a:xfrm>
              <a:off x="3842026" y="2580800"/>
              <a:ext cx="2850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箭头连接符 31"/>
            <p:cNvCxnSpPr/>
            <p:nvPr/>
          </p:nvCxnSpPr>
          <p:spPr>
            <a:xfrm>
              <a:off x="4412255" y="2580800"/>
              <a:ext cx="38585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箭头连接符 32"/>
            <p:cNvCxnSpPr/>
            <p:nvPr/>
          </p:nvCxnSpPr>
          <p:spPr>
            <a:xfrm>
              <a:off x="4412255" y="3152900"/>
              <a:ext cx="38585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箭头连接符 33"/>
            <p:cNvCxnSpPr/>
            <p:nvPr/>
          </p:nvCxnSpPr>
          <p:spPr>
            <a:xfrm>
              <a:off x="4411229" y="4225852"/>
              <a:ext cx="3868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箭头连接符 34"/>
            <p:cNvCxnSpPr/>
            <p:nvPr/>
          </p:nvCxnSpPr>
          <p:spPr>
            <a:xfrm>
              <a:off x="5073309" y="2574630"/>
              <a:ext cx="2365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箭头连接符 35"/>
            <p:cNvCxnSpPr/>
            <p:nvPr/>
          </p:nvCxnSpPr>
          <p:spPr>
            <a:xfrm>
              <a:off x="5073309" y="3146730"/>
              <a:ext cx="2365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箭头连接符 36"/>
            <p:cNvCxnSpPr/>
            <p:nvPr/>
          </p:nvCxnSpPr>
          <p:spPr>
            <a:xfrm>
              <a:off x="5594027" y="2574630"/>
              <a:ext cx="2365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箭头连接符 37"/>
            <p:cNvCxnSpPr/>
            <p:nvPr/>
          </p:nvCxnSpPr>
          <p:spPr>
            <a:xfrm>
              <a:off x="5594027" y="3139638"/>
              <a:ext cx="2365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箭头连接符 38"/>
            <p:cNvCxnSpPr>
              <a:stCxn id="82" idx="6"/>
              <a:endCxn id="103" idx="1"/>
            </p:cNvCxnSpPr>
            <p:nvPr/>
          </p:nvCxnSpPr>
          <p:spPr>
            <a:xfrm flipV="1">
              <a:off x="7285709" y="4863194"/>
              <a:ext cx="301182" cy="15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箭头连接符 39"/>
            <p:cNvCxnSpPr>
              <a:stCxn id="103" idx="3"/>
              <a:endCxn id="104" idx="1"/>
            </p:cNvCxnSpPr>
            <p:nvPr/>
          </p:nvCxnSpPr>
          <p:spPr>
            <a:xfrm>
              <a:off x="7859753" y="4863189"/>
              <a:ext cx="15151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线箭头连接符 40"/>
            <p:cNvCxnSpPr/>
            <p:nvPr/>
          </p:nvCxnSpPr>
          <p:spPr>
            <a:xfrm flipV="1">
              <a:off x="9154186" y="4862703"/>
              <a:ext cx="414575" cy="4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/>
            <p:cNvSpPr txBox="1"/>
            <p:nvPr/>
          </p:nvSpPr>
          <p:spPr>
            <a:xfrm>
              <a:off x="4649766" y="1892211"/>
              <a:ext cx="161595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500" dirty="0">
                  <a:latin typeface="SimHei" charset="-122"/>
                  <a:ea typeface="SimHei" charset="-122"/>
                  <a:cs typeface="SimHei" charset="-122"/>
                </a:rPr>
                <a:t>特征编码器</a:t>
              </a:r>
              <a:endParaRPr kumimoji="1" lang="en-US" altLang="zh-CN" sz="1500" dirty="0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43" name="圆角矩形 42"/>
            <p:cNvSpPr/>
            <p:nvPr/>
          </p:nvSpPr>
          <p:spPr>
            <a:xfrm>
              <a:off x="4608543" y="2252928"/>
              <a:ext cx="1703947" cy="232085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8968492" y="3283501"/>
              <a:ext cx="16159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latin typeface="SimHei" charset="-122"/>
                  <a:ea typeface="SimHei" charset="-122"/>
                  <a:cs typeface="SimHei" charset="-122"/>
                </a:rPr>
                <a:t>各情感类别</a:t>
              </a:r>
              <a:endParaRPr kumimoji="1" lang="en-US" altLang="zh-CN" sz="1400" dirty="0">
                <a:latin typeface="SimHei" charset="-122"/>
                <a:ea typeface="SimHei" charset="-122"/>
                <a:cs typeface="SimHei" charset="-122"/>
              </a:endParaRPr>
            </a:p>
            <a:p>
              <a:pPr algn="ctr"/>
              <a:r>
                <a:rPr kumimoji="1" lang="zh-CN" altLang="en-US" sz="1400" dirty="0">
                  <a:latin typeface="SimHei" charset="-122"/>
                  <a:ea typeface="SimHei" charset="-122"/>
                  <a:cs typeface="SimHei" charset="-122"/>
                </a:rPr>
                <a:t>概率分布</a:t>
              </a:r>
              <a:endParaRPr kumimoji="1" lang="en-US" altLang="zh-CN" sz="1400" dirty="0">
                <a:latin typeface="SimHei" charset="-122"/>
                <a:ea typeface="SimHei" charset="-122"/>
                <a:cs typeface="SimHei" charset="-122"/>
              </a:endParaRPr>
            </a:p>
          </p:txBody>
        </p:sp>
        <p:cxnSp>
          <p:nvCxnSpPr>
            <p:cNvPr id="45" name="直线箭头连接符 44"/>
            <p:cNvCxnSpPr/>
            <p:nvPr/>
          </p:nvCxnSpPr>
          <p:spPr>
            <a:xfrm>
              <a:off x="2742252" y="2612812"/>
              <a:ext cx="34661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/>
            <p:cNvSpPr txBox="1"/>
            <p:nvPr/>
          </p:nvSpPr>
          <p:spPr>
            <a:xfrm>
              <a:off x="5283934" y="2397156"/>
              <a:ext cx="308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CN" sz="1400"/>
                <a:t>…</a:t>
              </a:r>
              <a:endParaRPr kumimoji="1" lang="zh-CN" altLang="en-US" sz="1400" dirty="0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5285867" y="2944451"/>
              <a:ext cx="308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CN" sz="1400"/>
                <a:t>…</a:t>
              </a:r>
              <a:endParaRPr kumimoji="1" lang="zh-CN" altLang="en-US" sz="1400" dirty="0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5279155" y="4041212"/>
              <a:ext cx="308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CN" sz="1400" dirty="0"/>
                <a:t>…</a:t>
              </a:r>
              <a:endParaRPr kumimoji="1" lang="zh-CN" altLang="en-US" sz="1400" dirty="0"/>
            </a:p>
          </p:txBody>
        </p:sp>
        <p:cxnSp>
          <p:nvCxnSpPr>
            <p:cNvPr id="49" name="直线箭头连接符 48"/>
            <p:cNvCxnSpPr>
              <a:stCxn id="97" idx="3"/>
              <a:endCxn id="100" idx="1"/>
            </p:cNvCxnSpPr>
            <p:nvPr/>
          </p:nvCxnSpPr>
          <p:spPr>
            <a:xfrm>
              <a:off x="6117878" y="3394964"/>
              <a:ext cx="412066" cy="13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圆角矩形 49"/>
            <p:cNvSpPr/>
            <p:nvPr/>
          </p:nvSpPr>
          <p:spPr>
            <a:xfrm rot="5400000">
              <a:off x="9244274" y="4703919"/>
              <a:ext cx="966538" cy="317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 rot="5400000">
              <a:off x="9660459" y="4470210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 rot="5400000">
              <a:off x="9660459" y="4681875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 rot="5400000">
              <a:off x="9660459" y="4893540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 rot="5400000">
              <a:off x="9666011" y="5105205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 rot="5400000">
              <a:off x="2514835" y="3360791"/>
              <a:ext cx="308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CN" sz="1400" dirty="0"/>
                <a:t>…</a:t>
              </a:r>
              <a:endParaRPr kumimoji="1" lang="zh-CN" altLang="en-US" sz="1400" dirty="0"/>
            </a:p>
          </p:txBody>
        </p:sp>
        <p:sp>
          <p:nvSpPr>
            <p:cNvPr id="56" name="文本框 55"/>
            <p:cNvSpPr txBox="1"/>
            <p:nvPr/>
          </p:nvSpPr>
          <p:spPr>
            <a:xfrm rot="5400000">
              <a:off x="3355529" y="3531609"/>
              <a:ext cx="308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CN" sz="1400"/>
                <a:t>…</a:t>
              </a:r>
              <a:endParaRPr kumimoji="1" lang="zh-CN" altLang="en-US" sz="1400" dirty="0"/>
            </a:p>
          </p:txBody>
        </p:sp>
        <p:cxnSp>
          <p:nvCxnSpPr>
            <p:cNvPr id="57" name="直线箭头连接符 56"/>
            <p:cNvCxnSpPr/>
            <p:nvPr/>
          </p:nvCxnSpPr>
          <p:spPr>
            <a:xfrm>
              <a:off x="5074358" y="4225852"/>
              <a:ext cx="2354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箭头连接符 57"/>
            <p:cNvCxnSpPr/>
            <p:nvPr/>
          </p:nvCxnSpPr>
          <p:spPr>
            <a:xfrm>
              <a:off x="5595076" y="4225852"/>
              <a:ext cx="2354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圆角矩形 58"/>
            <p:cNvSpPr/>
            <p:nvPr/>
          </p:nvSpPr>
          <p:spPr>
            <a:xfrm>
              <a:off x="7402728" y="3733592"/>
              <a:ext cx="1951936" cy="232085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7538058" y="3262149"/>
              <a:ext cx="161595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500" dirty="0">
                  <a:latin typeface="SimHei" charset="-122"/>
                  <a:ea typeface="SimHei" charset="-122"/>
                  <a:cs typeface="SimHei" charset="-122"/>
                </a:rPr>
                <a:t>概率预测器</a:t>
              </a:r>
              <a:endParaRPr kumimoji="1" lang="en-US" altLang="zh-CN" sz="1500" dirty="0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61" name="圆角矩形 60"/>
            <p:cNvSpPr/>
            <p:nvPr/>
          </p:nvSpPr>
          <p:spPr>
            <a:xfrm>
              <a:off x="10120125" y="4379451"/>
              <a:ext cx="275202" cy="96653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</a:rPr>
                <a:t>Argmax</a:t>
              </a: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10603758" y="4694423"/>
              <a:ext cx="269626" cy="323165"/>
            </a:xfrm>
            <a:prstGeom prst="rect">
              <a:avLst/>
            </a:prstGeom>
            <a:noFill/>
          </p:spPr>
          <p:txBody>
            <a:bodyPr vert="horz" wrap="none" rtlCol="0" anchor="t">
              <a:spAutoFit/>
            </a:bodyPr>
            <a:lstStyle/>
            <a:p>
              <a:r>
                <a:rPr kumimoji="1" lang="en-US" altLang="zh-CN" sz="1500" i="1" dirty="0">
                  <a:latin typeface="Cambria Math" charset="0"/>
                  <a:ea typeface="Cambria Math" charset="0"/>
                  <a:cs typeface="Cambria Math" charset="0"/>
                </a:rPr>
                <a:t>c</a:t>
              </a:r>
              <a:endParaRPr kumimoji="1" lang="zh-CN" altLang="en-US" sz="1500" i="1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cxnSp>
          <p:nvCxnSpPr>
            <p:cNvPr id="63" name="直线箭头连接符 62"/>
            <p:cNvCxnSpPr/>
            <p:nvPr/>
          </p:nvCxnSpPr>
          <p:spPr>
            <a:xfrm>
              <a:off x="9886327" y="4862704"/>
              <a:ext cx="233798" cy="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箭头连接符 63"/>
            <p:cNvCxnSpPr/>
            <p:nvPr/>
          </p:nvCxnSpPr>
          <p:spPr>
            <a:xfrm flipV="1">
              <a:off x="10395327" y="4862720"/>
              <a:ext cx="257162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/>
            <p:cNvSpPr/>
            <p:nvPr/>
          </p:nvSpPr>
          <p:spPr>
            <a:xfrm>
              <a:off x="10149299" y="3858647"/>
              <a:ext cx="100638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1400">
                  <a:latin typeface="SimHei" charset="-122"/>
                  <a:ea typeface="SimHei" charset="-122"/>
                  <a:cs typeface="SimHei" charset="-122"/>
                </a:rPr>
                <a:t>情感类别</a:t>
              </a:r>
              <a:endParaRPr kumimoji="1" lang="en-US" altLang="zh-CN" sz="1400" dirty="0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66" name="左大括号 65"/>
            <p:cNvSpPr/>
            <p:nvPr/>
          </p:nvSpPr>
          <p:spPr>
            <a:xfrm>
              <a:off x="2315556" y="2239468"/>
              <a:ext cx="118387" cy="2320851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本框 66"/>
                <p:cNvSpPr txBox="1"/>
                <p:nvPr/>
              </p:nvSpPr>
              <p:spPr>
                <a:xfrm>
                  <a:off x="2034319" y="3292626"/>
                  <a:ext cx="26302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1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1400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kumimoji="1" lang="en-US" altLang="zh-CN" sz="1400" i="1">
                                <a:latin typeface="Cambria Math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sz="1400" dirty="0"/>
                </a:p>
              </p:txBody>
            </p:sp>
          </mc:Choice>
          <mc:Fallback xmlns="">
            <p:sp>
              <p:nvSpPr>
                <p:cNvPr id="66" name="文本框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4319" y="3292626"/>
                  <a:ext cx="263021" cy="21544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65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本框 67"/>
                <p:cNvSpPr txBox="1"/>
                <p:nvPr/>
              </p:nvSpPr>
              <p:spPr>
                <a:xfrm>
                  <a:off x="2026678" y="4766159"/>
                  <a:ext cx="26686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1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1400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kumimoji="1" lang="en-US" altLang="zh-CN" sz="140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sz="1400" dirty="0"/>
                </a:p>
              </p:txBody>
            </p:sp>
          </mc:Choice>
          <mc:Fallback xmlns="">
            <p:sp>
              <p:nvSpPr>
                <p:cNvPr id="67" name="文本框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6678" y="4766159"/>
                  <a:ext cx="266868" cy="21544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425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9" name="组 68"/>
            <p:cNvGrpSpPr/>
            <p:nvPr/>
          </p:nvGrpSpPr>
          <p:grpSpPr>
            <a:xfrm>
              <a:off x="6994371" y="4719115"/>
              <a:ext cx="291338" cy="291338"/>
              <a:chOff x="6139877" y="3890914"/>
              <a:chExt cx="291338" cy="291338"/>
            </a:xfrm>
          </p:grpSpPr>
          <p:sp>
            <p:nvSpPr>
              <p:cNvPr id="103" name="椭圆 102"/>
              <p:cNvSpPr/>
              <p:nvPr/>
            </p:nvSpPr>
            <p:spPr>
              <a:xfrm>
                <a:off x="6139877" y="3890914"/>
                <a:ext cx="291338" cy="29133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4" name="直线连接符 103"/>
              <p:cNvCxnSpPr/>
              <p:nvPr/>
            </p:nvCxnSpPr>
            <p:spPr>
              <a:xfrm>
                <a:off x="6139877" y="4036583"/>
                <a:ext cx="291338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线连接符 104"/>
              <p:cNvCxnSpPr/>
              <p:nvPr/>
            </p:nvCxnSpPr>
            <p:spPr>
              <a:xfrm>
                <a:off x="6285546" y="3890914"/>
                <a:ext cx="0" cy="2913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文本框 69"/>
            <p:cNvSpPr txBox="1"/>
            <p:nvPr/>
          </p:nvSpPr>
          <p:spPr>
            <a:xfrm>
              <a:off x="3257537" y="4687303"/>
              <a:ext cx="308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CN" sz="1400" dirty="0"/>
                <a:t>…</a:t>
              </a:r>
              <a:endParaRPr kumimoji="1" lang="zh-CN" altLang="en-US" sz="1400" dirty="0"/>
            </a:p>
          </p:txBody>
        </p:sp>
        <p:sp>
          <p:nvSpPr>
            <p:cNvPr id="71" name="圆角矩形 70"/>
            <p:cNvSpPr/>
            <p:nvPr/>
          </p:nvSpPr>
          <p:spPr>
            <a:xfrm>
              <a:off x="2873306" y="4728469"/>
              <a:ext cx="1076560" cy="28042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2" name="圆角矩形 71"/>
            <p:cNvSpPr/>
            <p:nvPr/>
          </p:nvSpPr>
          <p:spPr>
            <a:xfrm>
              <a:off x="4116167" y="4728469"/>
              <a:ext cx="343478" cy="28042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3" name="圆角矩形 72"/>
            <p:cNvSpPr/>
            <p:nvPr/>
          </p:nvSpPr>
          <p:spPr>
            <a:xfrm>
              <a:off x="4605313" y="4728469"/>
              <a:ext cx="1704846" cy="28042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cxnSp>
          <p:nvCxnSpPr>
            <p:cNvPr id="74" name="直线箭头连接符 73"/>
            <p:cNvCxnSpPr>
              <a:stCxn id="99" idx="3"/>
              <a:endCxn id="101" idx="1"/>
            </p:cNvCxnSpPr>
            <p:nvPr/>
          </p:nvCxnSpPr>
          <p:spPr>
            <a:xfrm>
              <a:off x="3949869" y="4868683"/>
              <a:ext cx="16630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线箭头连接符 74"/>
            <p:cNvCxnSpPr>
              <a:stCxn id="101" idx="3"/>
              <a:endCxn id="102" idx="1"/>
            </p:cNvCxnSpPr>
            <p:nvPr/>
          </p:nvCxnSpPr>
          <p:spPr>
            <a:xfrm>
              <a:off x="4459645" y="4868683"/>
              <a:ext cx="14566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圆角矩形 75"/>
            <p:cNvSpPr/>
            <p:nvPr/>
          </p:nvSpPr>
          <p:spPr>
            <a:xfrm>
              <a:off x="6492080" y="4728469"/>
              <a:ext cx="343478" cy="28042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cxnSp>
          <p:nvCxnSpPr>
            <p:cNvPr id="77" name="直线箭头连接符 76"/>
            <p:cNvCxnSpPr>
              <a:stCxn id="102" idx="3"/>
            </p:cNvCxnSpPr>
            <p:nvPr/>
          </p:nvCxnSpPr>
          <p:spPr>
            <a:xfrm>
              <a:off x="6310160" y="4868683"/>
              <a:ext cx="18192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线箭头连接符 77"/>
            <p:cNvCxnSpPr>
              <a:endCxn id="82" idx="2"/>
            </p:cNvCxnSpPr>
            <p:nvPr/>
          </p:nvCxnSpPr>
          <p:spPr>
            <a:xfrm flipV="1">
              <a:off x="6835560" y="4864786"/>
              <a:ext cx="158813" cy="38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文本框 78"/>
            <p:cNvSpPr txBox="1"/>
            <p:nvPr/>
          </p:nvSpPr>
          <p:spPr>
            <a:xfrm>
              <a:off x="5285867" y="4692696"/>
              <a:ext cx="308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CN" sz="1400" dirty="0"/>
                <a:t>…</a:t>
              </a:r>
              <a:endParaRPr kumimoji="1" lang="zh-CN" alt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本框 79"/>
                <p:cNvSpPr txBox="1"/>
                <p:nvPr/>
              </p:nvSpPr>
              <p:spPr>
                <a:xfrm>
                  <a:off x="2035456" y="5441144"/>
                  <a:ext cx="26686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1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1400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kumimoji="1" lang="en-US" altLang="zh-CN" sz="1400" i="1">
                                <a:latin typeface="Cambria Math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sz="1400" dirty="0"/>
                </a:p>
              </p:txBody>
            </p:sp>
          </mc:Choice>
          <mc:Fallback xmlns="">
            <p:sp>
              <p:nvSpPr>
                <p:cNvPr id="82" name="文本框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5456" y="5441144"/>
                  <a:ext cx="266868" cy="21544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63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文本框 80"/>
            <p:cNvSpPr txBox="1"/>
            <p:nvPr/>
          </p:nvSpPr>
          <p:spPr>
            <a:xfrm>
              <a:off x="3257636" y="5374971"/>
              <a:ext cx="308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CN" sz="1400" dirty="0"/>
                <a:t>…</a:t>
              </a:r>
              <a:endParaRPr kumimoji="1" lang="zh-CN" altLang="en-US" sz="1400" dirty="0"/>
            </a:p>
          </p:txBody>
        </p:sp>
        <p:cxnSp>
          <p:nvCxnSpPr>
            <p:cNvPr id="82" name="直线箭头连接符 81"/>
            <p:cNvCxnSpPr/>
            <p:nvPr/>
          </p:nvCxnSpPr>
          <p:spPr>
            <a:xfrm>
              <a:off x="2327678" y="5563504"/>
              <a:ext cx="53648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圆角矩形 82"/>
            <p:cNvSpPr/>
            <p:nvPr/>
          </p:nvSpPr>
          <p:spPr>
            <a:xfrm>
              <a:off x="2873306" y="5423290"/>
              <a:ext cx="1076560" cy="28042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圆角矩形 83"/>
            <p:cNvSpPr/>
            <p:nvPr/>
          </p:nvSpPr>
          <p:spPr>
            <a:xfrm>
              <a:off x="4116167" y="5423290"/>
              <a:ext cx="343478" cy="28042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85" name="圆角矩形 84"/>
            <p:cNvSpPr/>
            <p:nvPr/>
          </p:nvSpPr>
          <p:spPr>
            <a:xfrm>
              <a:off x="4605313" y="5423290"/>
              <a:ext cx="1704846" cy="28042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cxnSp>
          <p:nvCxnSpPr>
            <p:cNvPr id="86" name="直线箭头连接符 85"/>
            <p:cNvCxnSpPr/>
            <p:nvPr/>
          </p:nvCxnSpPr>
          <p:spPr>
            <a:xfrm>
              <a:off x="3949859" y="5563504"/>
              <a:ext cx="16630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线箭头连接符 86"/>
            <p:cNvCxnSpPr/>
            <p:nvPr/>
          </p:nvCxnSpPr>
          <p:spPr>
            <a:xfrm>
              <a:off x="4459645" y="5563504"/>
              <a:ext cx="14566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圆角矩形 87"/>
            <p:cNvSpPr/>
            <p:nvPr/>
          </p:nvSpPr>
          <p:spPr>
            <a:xfrm>
              <a:off x="6492080" y="5423290"/>
              <a:ext cx="343478" cy="28042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cxnSp>
          <p:nvCxnSpPr>
            <p:cNvPr id="89" name="直线箭头连接符 88"/>
            <p:cNvCxnSpPr/>
            <p:nvPr/>
          </p:nvCxnSpPr>
          <p:spPr>
            <a:xfrm>
              <a:off x="6310159" y="5563504"/>
              <a:ext cx="18193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文本框 89"/>
            <p:cNvSpPr txBox="1"/>
            <p:nvPr/>
          </p:nvSpPr>
          <p:spPr>
            <a:xfrm>
              <a:off x="5285867" y="5387517"/>
              <a:ext cx="308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CN" sz="1400" dirty="0"/>
                <a:t>…</a:t>
              </a:r>
              <a:endParaRPr kumimoji="1" lang="zh-CN" altLang="en-US" sz="1400" dirty="0"/>
            </a:p>
          </p:txBody>
        </p:sp>
        <p:cxnSp>
          <p:nvCxnSpPr>
            <p:cNvPr id="91" name="肘形连接符 90"/>
            <p:cNvCxnSpPr>
              <a:stCxn id="100" idx="3"/>
              <a:endCxn id="82" idx="0"/>
            </p:cNvCxnSpPr>
            <p:nvPr/>
          </p:nvCxnSpPr>
          <p:spPr>
            <a:xfrm>
              <a:off x="6802800" y="3396335"/>
              <a:ext cx="337240" cy="1322780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肘形连接符 91"/>
            <p:cNvCxnSpPr>
              <a:endCxn id="82" idx="4"/>
            </p:cNvCxnSpPr>
            <p:nvPr/>
          </p:nvCxnSpPr>
          <p:spPr>
            <a:xfrm flipV="1">
              <a:off x="6835558" y="5010455"/>
              <a:ext cx="304482" cy="553051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圆角矩形 92"/>
            <p:cNvSpPr/>
            <p:nvPr/>
          </p:nvSpPr>
          <p:spPr>
            <a:xfrm>
              <a:off x="8434439" y="3873432"/>
              <a:ext cx="272857" cy="197951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全联接层</a:t>
              </a:r>
            </a:p>
          </p:txBody>
        </p:sp>
        <p:sp>
          <p:nvSpPr>
            <p:cNvPr id="94" name="圆角矩形 93"/>
            <p:cNvSpPr/>
            <p:nvPr/>
          </p:nvSpPr>
          <p:spPr>
            <a:xfrm>
              <a:off x="8878982" y="3873432"/>
              <a:ext cx="275202" cy="197951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</a:rPr>
                <a:t>Softmax</a:t>
              </a:r>
            </a:p>
          </p:txBody>
        </p:sp>
        <p:cxnSp>
          <p:nvCxnSpPr>
            <p:cNvPr id="95" name="直线箭头连接符 94"/>
            <p:cNvCxnSpPr/>
            <p:nvPr/>
          </p:nvCxnSpPr>
          <p:spPr>
            <a:xfrm>
              <a:off x="8707294" y="4863189"/>
              <a:ext cx="17168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线箭头连接符 95"/>
            <p:cNvCxnSpPr>
              <a:stCxn id="104" idx="3"/>
            </p:cNvCxnSpPr>
            <p:nvPr/>
          </p:nvCxnSpPr>
          <p:spPr>
            <a:xfrm>
              <a:off x="8286470" y="4863189"/>
              <a:ext cx="14796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矩形 96"/>
            <p:cNvSpPr/>
            <p:nvPr/>
          </p:nvSpPr>
          <p:spPr>
            <a:xfrm>
              <a:off x="1459224" y="5405749"/>
              <a:ext cx="6463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1200" dirty="0">
                  <a:latin typeface="SimHei" charset="-122"/>
                  <a:ea typeface="SimHei" charset="-122"/>
                  <a:cs typeface="SimHei" charset="-122"/>
                </a:rPr>
                <a:t>第</a:t>
              </a:r>
              <a:r>
                <a:rPr kumimoji="1" lang="zh-TW" altLang="en-US" sz="1200" dirty="0">
                  <a:latin typeface="SimHei" charset="-122"/>
                  <a:ea typeface="SimHei" charset="-122"/>
                  <a:cs typeface="SimHei" charset="-122"/>
                </a:rPr>
                <a:t>三轮</a:t>
              </a:r>
              <a:endParaRPr lang="zh-CN" altLang="en-US" sz="1200" dirty="0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1452211" y="4741910"/>
              <a:ext cx="6463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1200" dirty="0">
                  <a:latin typeface="SimHei" charset="-122"/>
                  <a:ea typeface="SimHei" charset="-122"/>
                  <a:cs typeface="SimHei" charset="-122"/>
                </a:rPr>
                <a:t>第二</a:t>
              </a:r>
              <a:r>
                <a:rPr kumimoji="1" lang="zh-TW" altLang="en-US" sz="1200" dirty="0">
                  <a:latin typeface="SimHei" charset="-122"/>
                  <a:ea typeface="SimHei" charset="-122"/>
                  <a:cs typeface="SimHei" charset="-122"/>
                </a:rPr>
                <a:t>轮</a:t>
              </a:r>
              <a:endParaRPr lang="zh-CN" altLang="en-US" sz="1200" dirty="0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99" name="矩形 98"/>
            <p:cNvSpPr/>
            <p:nvPr/>
          </p:nvSpPr>
          <p:spPr>
            <a:xfrm>
              <a:off x="1454736" y="3267003"/>
              <a:ext cx="646331" cy="276999"/>
            </a:xfrm>
            <a:prstGeom prst="rect">
              <a:avLst/>
            </a:prstGeom>
          </p:spPr>
          <p:txBody>
            <a:bodyPr vert="horz" wrap="none">
              <a:spAutoFit/>
            </a:bodyPr>
            <a:lstStyle/>
            <a:p>
              <a:r>
                <a:rPr kumimoji="1" lang="zh-CN" altLang="en-US" sz="1200" dirty="0">
                  <a:latin typeface="SimHei" charset="-122"/>
                  <a:ea typeface="SimHei" charset="-122"/>
                  <a:cs typeface="SimHei" charset="-122"/>
                </a:rPr>
                <a:t>第一</a:t>
              </a:r>
              <a:r>
                <a:rPr kumimoji="1" lang="zh-TW" altLang="en-US" sz="1200" dirty="0">
                  <a:latin typeface="SimHei" charset="-122"/>
                  <a:ea typeface="SimHei" charset="-122"/>
                  <a:cs typeface="SimHei" charset="-122"/>
                </a:rPr>
                <a:t>轮</a:t>
              </a:r>
              <a:endParaRPr lang="zh-CN" altLang="en-US" sz="1200" dirty="0">
                <a:latin typeface="SimHei" charset="-122"/>
                <a:ea typeface="SimHei" charset="-122"/>
                <a:cs typeface="SimHei" charset="-122"/>
              </a:endParaRPr>
            </a:p>
          </p:txBody>
        </p:sp>
        <p:cxnSp>
          <p:nvCxnSpPr>
            <p:cNvPr id="100" name="直线箭头连接符 99"/>
            <p:cNvCxnSpPr/>
            <p:nvPr/>
          </p:nvCxnSpPr>
          <p:spPr>
            <a:xfrm>
              <a:off x="2327678" y="4873881"/>
              <a:ext cx="53648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箭头连接符 100"/>
            <p:cNvCxnSpPr>
              <a:stCxn id="22" idx="3"/>
            </p:cNvCxnSpPr>
            <p:nvPr/>
          </p:nvCxnSpPr>
          <p:spPr>
            <a:xfrm>
              <a:off x="3842025" y="4217868"/>
              <a:ext cx="27414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箭头连接符 101"/>
            <p:cNvCxnSpPr/>
            <p:nvPr/>
          </p:nvCxnSpPr>
          <p:spPr>
            <a:xfrm>
              <a:off x="3847666" y="3139638"/>
              <a:ext cx="26850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标题 1"/>
          <p:cNvSpPr>
            <a:spLocks noGrp="1"/>
          </p:cNvSpPr>
          <p:nvPr>
            <p:ph type="title"/>
          </p:nvPr>
        </p:nvSpPr>
        <p:spPr>
          <a:xfrm>
            <a:off x="1302655" y="337014"/>
            <a:ext cx="9768767" cy="682623"/>
          </a:xfrm>
        </p:spPr>
        <p:txBody>
          <a:bodyPr>
            <a:normAutofit fontScale="90000"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900" dirty="0"/>
              <a:t>基于多通道模型引入上下文的情感识别 </a:t>
            </a:r>
            <a:r>
              <a:rPr lang="en-US" altLang="zh-CN" sz="2900" dirty="0" smtClean="0"/>
              <a:t>- </a:t>
            </a:r>
            <a:r>
              <a:rPr lang="zh-CN" altLang="en-US" sz="2900" dirty="0"/>
              <a:t>多通道分类模型框架</a:t>
            </a:r>
          </a:p>
        </p:txBody>
      </p:sp>
      <p:sp>
        <p:nvSpPr>
          <p:cNvPr id="107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09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矩形 109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8" name="矩形 107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968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5" y="337014"/>
            <a:ext cx="9591719" cy="682623"/>
          </a:xfrm>
        </p:spPr>
        <p:txBody>
          <a:bodyPr>
            <a:normAutofit fontScale="90000"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900" dirty="0"/>
              <a:t>基于多通道模型引入上下文的情感识别 </a:t>
            </a:r>
            <a:r>
              <a:rPr lang="en-US" altLang="zh-CN" sz="2900" dirty="0" smtClean="0"/>
              <a:t>-</a:t>
            </a:r>
            <a:r>
              <a:rPr lang="zh-CN" altLang="en-US" sz="2900" dirty="0" smtClean="0"/>
              <a:t> 多</a:t>
            </a:r>
            <a:r>
              <a:rPr lang="zh-CN" altLang="en-US" sz="2900" dirty="0"/>
              <a:t>分类器分层识别算法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内容占位符 2"/>
          <p:cNvSpPr txBox="1">
            <a:spLocks/>
          </p:cNvSpPr>
          <p:nvPr/>
        </p:nvSpPr>
        <p:spPr>
          <a:xfrm>
            <a:off x="730278" y="1131320"/>
            <a:ext cx="10196223" cy="4893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面向三轮对话的</a:t>
            </a:r>
            <a:r>
              <a:rPr kumimoji="1" lang="zh-TW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开心</a:t>
            </a:r>
            <a:r>
              <a:rPr kumimoji="1" lang="en-US" altLang="zh-CN" sz="16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悲伤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/ </a:t>
            </a:r>
            <a:r>
              <a:rPr kumimoji="1"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愤怒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/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 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情感四分类</a:t>
            </a:r>
            <a:endParaRPr kumimoji="1"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30000"/>
              </a:lnSpc>
              <a:buFont typeface="+mj-lt"/>
              <a:buAutoNum type="arabicPeriod"/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原本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的情感四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分类</a:t>
            </a:r>
            <a:endParaRPr kumimoji="1" lang="zh-CN" altLang="en-US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30000"/>
              </a:lnSpc>
              <a:buFont typeface="+mj-lt"/>
              <a:buAutoNum type="arabicPeriod"/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面向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开心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悲伤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愤怒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三分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类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30000"/>
              </a:lnSpc>
              <a:buFont typeface="+mj-lt"/>
              <a:buAutoNum type="arabicPeriod"/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面向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不</a:t>
            </a:r>
            <a:r>
              <a:rPr kumimoji="1" lang="zh-CN" altLang="en-US" sz="1400" i="1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</a:t>
            </a:r>
            <a:r>
              <a:rPr kumimoji="1"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二分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类</a:t>
            </a:r>
            <a:endParaRPr kumimoji="1" lang="en-US" altLang="zh-CN" sz="9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8489247" y="373071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995988" y="451801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721462" y="3656287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8424601" y="4113487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795890" y="419717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939384" y="3799066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9257122" y="4090243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99029" y="4657180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9251141" y="321117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602930" y="3296669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736993" y="3579738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866194" y="3300613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9938980" y="3799332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0112702" y="347046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0121100" y="381990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9791766" y="3013599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10211312" y="3186243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330624" y="365416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8903669" y="4461460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9553694" y="4549439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9854712" y="5146251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10476141" y="4635619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0152856" y="4260146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9467058" y="4970397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9106953" y="487311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9680587" y="4224757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0304849" y="5135330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1217596" y="419841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10945958" y="4949333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0792673" y="4296342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7703363" y="37990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0078428" y="467026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8275745" y="299545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7995988" y="35588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7855763" y="39514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364278" y="33347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8829241" y="304057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8201317" y="485959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9178745" y="277767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8008163" y="41038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9166237" y="35848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9357909" y="370775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9739970" y="26893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0121100" y="27927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8532372" y="271832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7866716" y="294160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8804820" y="2680969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9519782" y="20861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10644148" y="392061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0683458" y="35448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10520975" y="28520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10436482" y="255146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10973907" y="305986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10923192" y="35766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11224407" y="3375041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10745519" y="330680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1219443" y="36012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9273196" y="2404397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877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5" y="337014"/>
            <a:ext cx="9671251" cy="682623"/>
          </a:xfrm>
        </p:spPr>
        <p:txBody>
          <a:bodyPr>
            <a:normAutofit fontScale="90000"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900" dirty="0"/>
              <a:t>基于多通道模型引入上下文的情感识别 </a:t>
            </a:r>
            <a:r>
              <a:rPr lang="en-US" altLang="zh-CN" sz="2900" dirty="0" smtClean="0"/>
              <a:t>-</a:t>
            </a:r>
            <a:r>
              <a:rPr lang="zh-CN" altLang="en-US" sz="2900" dirty="0" smtClean="0"/>
              <a:t> 多</a:t>
            </a:r>
            <a:r>
              <a:rPr lang="zh-CN" altLang="en-US" sz="2900" dirty="0"/>
              <a:t>分类器分层识别算法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内容占位符 2"/>
              <p:cNvSpPr txBox="1">
                <a:spLocks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面向三轮对话的</a:t>
                </a:r>
                <a:r>
                  <a:rPr kumimoji="1" lang="zh-TW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  <a:r>
                  <a:rPr kumimoji="1" lang="en-US" altLang="zh-CN" sz="1600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6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/ </a:t>
                </a:r>
                <a:r>
                  <a:rPr kumimoji="1" lang="zh-CN" altLang="en-US" sz="16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/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 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情感四分类</a:t>
                </a:r>
                <a:endParaRPr kumimoji="1" lang="en-US" altLang="zh-CN" sz="1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30000"/>
                  </a:lnSpc>
                  <a:buFont typeface="+mj-lt"/>
                  <a:buAutoNum type="arabicPeriod"/>
                </a:pP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原本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的情感四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分类</a:t>
                </a:r>
                <a:endParaRPr kumimoji="1"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TW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个分类</a:t>
                </a: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器进行多数投票，得出预测标签</a:t>
                </a:r>
                <a14:m>
                  <m:oMath xmlns:m="http://schemas.openxmlformats.org/officeDocument/2006/math">
                    <m:r>
                      <a:rPr kumimoji="1" lang="en-US" altLang="zh-CN" sz="12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𝐿𝑎𝑏𝑒</m:t>
                    </m:r>
                    <m:sSubSup>
                      <m:sSubSupPr>
                        <m:ctrlP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SupPr>
                      <m:e>
                        <m: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</m:e>
                      <m:sub>
                        <m: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𝑀𝑉</m:t>
                        </m:r>
                      </m:sub>
                      <m:sup>
                        <m: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</m:sup>
                    </m:sSubSup>
                  </m:oMath>
                </a14:m>
                <a:endParaRPr kumimoji="1" lang="zh-CN" altLang="en-US" sz="12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30000"/>
                  </a:lnSpc>
                  <a:buFont typeface="+mj-lt"/>
                  <a:buAutoNum type="arabicPeriod"/>
                </a:pP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面向</a:t>
                </a:r>
                <a:r>
                  <a:rPr kumimoji="1" lang="en-US" altLang="zh-CN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、</a:t>
                </a:r>
                <a:r>
                  <a:rPr kumimoji="1" lang="zh-CN" altLang="en-US" sz="14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  <a:r>
                  <a:rPr kumimoji="1" lang="zh-CN" altLang="en-US" sz="14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、</a:t>
                </a:r>
                <a:r>
                  <a:rPr kumimoji="1" lang="zh-CN" altLang="en-US" sz="14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  <a:r>
                  <a:rPr kumimoji="1" lang="en-US" altLang="zh-CN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三分</a:t>
                </a: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类</a:t>
                </a:r>
                <a:endParaRPr kumimoji="1"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30000"/>
                  </a:lnSpc>
                  <a:buFont typeface="+mj-lt"/>
                  <a:buAutoNum type="arabicPeriod"/>
                </a:pP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面向</a:t>
                </a:r>
                <a:r>
                  <a:rPr kumimoji="1" lang="en-US" altLang="zh-CN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</a:t>
                </a:r>
                <a:r>
                  <a:rPr kumimoji="1" lang="zh-CN" altLang="en-US" sz="14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、</a:t>
                </a:r>
                <a:r>
                  <a:rPr kumimoji="1" lang="zh-CN" altLang="en-US" sz="14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不</a:t>
                </a:r>
                <a:r>
                  <a:rPr kumimoji="1" lang="zh-CN" altLang="en-US" sz="1400" i="1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是</a:t>
                </a:r>
                <a:r>
                  <a:rPr kumimoji="1" lang="zh-CN" altLang="en-US" sz="14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</a:t>
                </a:r>
                <a:r>
                  <a:rPr kumimoji="1" lang="en-US" altLang="zh-CN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二分</a:t>
                </a:r>
                <a:r>
                  <a:rPr kumimoji="1" lang="zh-CN" altLang="en-US" sz="14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类</a:t>
                </a:r>
                <a:endParaRPr kumimoji="1" lang="en-US" altLang="zh-CN" sz="900" dirty="0" smtClean="0">
                  <a:solidFill>
                    <a:schemeClr val="bg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2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椭圆 6"/>
          <p:cNvSpPr/>
          <p:nvPr/>
        </p:nvSpPr>
        <p:spPr>
          <a:xfrm>
            <a:off x="8489247" y="373071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995988" y="451801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721462" y="3656287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8424601" y="4113487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795890" y="419717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939384" y="3799066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9257122" y="4090243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99029" y="4657180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9251141" y="321117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602930" y="3296669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736993" y="3579738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866194" y="3300613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9938980" y="3799332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0112702" y="347046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0121100" y="381990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9791766" y="3013599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10211312" y="3186243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330624" y="365416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8903669" y="4461460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9553694" y="4549439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9854712" y="5146251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10476141" y="4635619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0152856" y="4260146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9467058" y="4970397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9106953" y="487311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9680587" y="4224757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0304849" y="5135330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1217596" y="419841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10945958" y="4949333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0792673" y="4296342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7703363" y="37990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0078428" y="467026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8275745" y="299545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7995988" y="35588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7855763" y="39514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364278" y="33347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8829241" y="304057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8201317" y="485959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9178745" y="277767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8008163" y="41038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9166237" y="35848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9357909" y="370775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9739970" y="26893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0121100" y="27927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8532372" y="271832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7866716" y="294160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8804820" y="2680969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9519782" y="20861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10644148" y="392061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0683458" y="35448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10520975" y="28520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10436482" y="255146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10973907" y="305986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10923192" y="35766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11224407" y="3375041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10745519" y="330680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1219443" y="36012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9273196" y="2404397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文本框 72"/>
          <p:cNvSpPr txBox="1"/>
          <p:nvPr/>
        </p:nvSpPr>
        <p:spPr>
          <a:xfrm>
            <a:off x="4164997" y="3588009"/>
            <a:ext cx="895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Microsoft YaHei" charset="-122"/>
                <a:ea typeface="Microsoft YaHei" charset="-122"/>
                <a:cs typeface="Microsoft YaHei" charset="-122"/>
              </a:rPr>
              <a:t>三轮对话</a:t>
            </a:r>
            <a:endParaRPr kumimoji="1" lang="zh-CN" altLang="en-US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4" name="圆角矩形 73"/>
          <p:cNvSpPr/>
          <p:nvPr/>
        </p:nvSpPr>
        <p:spPr>
          <a:xfrm>
            <a:off x="3597969" y="4081953"/>
            <a:ext cx="2034978" cy="4156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四</a:t>
            </a:r>
            <a:r>
              <a:rPr lang="zh-CN" altLang="en-US" sz="1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分类情感识别</a:t>
            </a:r>
            <a:endParaRPr kumimoji="1" lang="zh-CN" altLang="en-US" sz="1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75" name="组 74"/>
          <p:cNvGrpSpPr/>
          <p:nvPr/>
        </p:nvGrpSpPr>
        <p:grpSpPr>
          <a:xfrm>
            <a:off x="894591" y="4806036"/>
            <a:ext cx="6556595" cy="720000"/>
            <a:chOff x="428996" y="4794900"/>
            <a:chExt cx="6556595" cy="851558"/>
          </a:xfrm>
        </p:grpSpPr>
        <p:sp>
          <p:nvSpPr>
            <p:cNvPr id="76" name="椭圆 75"/>
            <p:cNvSpPr/>
            <p:nvPr/>
          </p:nvSpPr>
          <p:spPr>
            <a:xfrm>
              <a:off x="1479772" y="4943845"/>
              <a:ext cx="1285598" cy="5374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其他</a:t>
              </a:r>
              <a:endParaRPr kumimoji="1" lang="zh-CN" altLang="en-US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2861760" y="4943845"/>
              <a:ext cx="1285598" cy="5374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开心</a:t>
              </a:r>
              <a:endParaRPr kumimoji="1" lang="zh-CN" altLang="en-US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78" name="圆角矩形 77"/>
            <p:cNvSpPr/>
            <p:nvPr/>
          </p:nvSpPr>
          <p:spPr>
            <a:xfrm>
              <a:off x="428996" y="4794900"/>
              <a:ext cx="6556595" cy="851558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60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endPara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428997" y="5053359"/>
              <a:ext cx="999270" cy="30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Microsoft YaHei" charset="-122"/>
                  <a:ea typeface="Microsoft YaHei" charset="-122"/>
                  <a:cs typeface="Microsoft YaHei" charset="-122"/>
                </a:rPr>
                <a:t>中间</a:t>
              </a:r>
              <a:r>
                <a:rPr lang="zh-CN" altLang="en-US" sz="1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结果 </a:t>
              </a:r>
              <a:r>
                <a:rPr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I</a:t>
              </a:r>
              <a:endPara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4243748" y="4959533"/>
              <a:ext cx="1285598" cy="5374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悲伤</a:t>
              </a:r>
              <a:endParaRPr kumimoji="1" lang="zh-CN" altLang="en-US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5598940" y="4943751"/>
              <a:ext cx="1285598" cy="5374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愤怒</a:t>
              </a:r>
              <a:endParaRPr kumimoji="1" lang="zh-CN" altLang="en-US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cxnSp>
        <p:nvCxnSpPr>
          <p:cNvPr id="82" name="直线箭头连接符 81"/>
          <p:cNvCxnSpPr>
            <a:stCxn id="73" idx="2"/>
            <a:endCxn id="74" idx="0"/>
          </p:cNvCxnSpPr>
          <p:nvPr/>
        </p:nvCxnSpPr>
        <p:spPr>
          <a:xfrm>
            <a:off x="4612953" y="3895786"/>
            <a:ext cx="2505" cy="186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线箭头连接符 82"/>
          <p:cNvCxnSpPr>
            <a:stCxn id="79" idx="2"/>
            <a:endCxn id="81" idx="0"/>
          </p:cNvCxnSpPr>
          <p:nvPr/>
        </p:nvCxnSpPr>
        <p:spPr>
          <a:xfrm flipH="1">
            <a:off x="2588166" y="4497584"/>
            <a:ext cx="2027292" cy="434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箭头连接符 83"/>
          <p:cNvCxnSpPr>
            <a:stCxn id="79" idx="2"/>
            <a:endCxn id="84" idx="0"/>
          </p:cNvCxnSpPr>
          <p:nvPr/>
        </p:nvCxnSpPr>
        <p:spPr>
          <a:xfrm flipH="1">
            <a:off x="3970154" y="4497584"/>
            <a:ext cx="645304" cy="434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箭头连接符 84"/>
          <p:cNvCxnSpPr>
            <a:stCxn id="79" idx="2"/>
          </p:cNvCxnSpPr>
          <p:nvPr/>
        </p:nvCxnSpPr>
        <p:spPr>
          <a:xfrm>
            <a:off x="4615458" y="4497584"/>
            <a:ext cx="736684" cy="447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箭头连接符 85"/>
          <p:cNvCxnSpPr>
            <a:stCxn id="79" idx="2"/>
          </p:cNvCxnSpPr>
          <p:nvPr/>
        </p:nvCxnSpPr>
        <p:spPr>
          <a:xfrm>
            <a:off x="4615458" y="4497584"/>
            <a:ext cx="2091876" cy="434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任意形状 1"/>
          <p:cNvSpPr/>
          <p:nvPr/>
        </p:nvSpPr>
        <p:spPr>
          <a:xfrm>
            <a:off x="7814930" y="3478985"/>
            <a:ext cx="3710763" cy="969999"/>
          </a:xfrm>
          <a:custGeom>
            <a:avLst/>
            <a:gdLst>
              <a:gd name="connsiteX0" fmla="*/ 0 w 3710763"/>
              <a:gd name="connsiteY0" fmla="*/ 965424 h 969999"/>
              <a:gd name="connsiteX1" fmla="*/ 404037 w 3710763"/>
              <a:gd name="connsiteY1" fmla="*/ 859099 h 969999"/>
              <a:gd name="connsiteX2" fmla="*/ 489098 w 3710763"/>
              <a:gd name="connsiteY2" fmla="*/ 221145 h 969999"/>
              <a:gd name="connsiteX3" fmla="*/ 1382233 w 3710763"/>
              <a:gd name="connsiteY3" fmla="*/ 8494 h 969999"/>
              <a:gd name="connsiteX4" fmla="*/ 1935126 w 3710763"/>
              <a:gd name="connsiteY4" fmla="*/ 465694 h 969999"/>
              <a:gd name="connsiteX5" fmla="*/ 2732568 w 3710763"/>
              <a:gd name="connsiteY5" fmla="*/ 710243 h 969999"/>
              <a:gd name="connsiteX6" fmla="*/ 3710763 w 3710763"/>
              <a:gd name="connsiteY6" fmla="*/ 486959 h 96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0763" h="969999">
                <a:moveTo>
                  <a:pt x="0" y="965424"/>
                </a:moveTo>
                <a:cubicBezTo>
                  <a:pt x="161260" y="974284"/>
                  <a:pt x="322521" y="983145"/>
                  <a:pt x="404037" y="859099"/>
                </a:cubicBezTo>
                <a:cubicBezTo>
                  <a:pt x="485553" y="735053"/>
                  <a:pt x="326065" y="362912"/>
                  <a:pt x="489098" y="221145"/>
                </a:cubicBezTo>
                <a:cubicBezTo>
                  <a:pt x="652131" y="79377"/>
                  <a:pt x="1141228" y="-32264"/>
                  <a:pt x="1382233" y="8494"/>
                </a:cubicBezTo>
                <a:cubicBezTo>
                  <a:pt x="1623238" y="49252"/>
                  <a:pt x="1710070" y="348736"/>
                  <a:pt x="1935126" y="465694"/>
                </a:cubicBezTo>
                <a:cubicBezTo>
                  <a:pt x="2160182" y="582652"/>
                  <a:pt x="2436629" y="706699"/>
                  <a:pt x="2732568" y="710243"/>
                </a:cubicBezTo>
                <a:cubicBezTo>
                  <a:pt x="3028507" y="713787"/>
                  <a:pt x="3606209" y="607461"/>
                  <a:pt x="3710763" y="48695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任意形状 3"/>
          <p:cNvSpPr/>
          <p:nvPr/>
        </p:nvSpPr>
        <p:spPr>
          <a:xfrm>
            <a:off x="8778507" y="3912781"/>
            <a:ext cx="897121" cy="1520456"/>
          </a:xfrm>
          <a:custGeom>
            <a:avLst/>
            <a:gdLst>
              <a:gd name="connsiteX0" fmla="*/ 897121 w 897121"/>
              <a:gd name="connsiteY0" fmla="*/ 0 h 1520456"/>
              <a:gd name="connsiteX1" fmla="*/ 620674 w 897121"/>
              <a:gd name="connsiteY1" fmla="*/ 616688 h 1520456"/>
              <a:gd name="connsiteX2" fmla="*/ 354860 w 897121"/>
              <a:gd name="connsiteY2" fmla="*/ 478465 h 1520456"/>
              <a:gd name="connsiteX3" fmla="*/ 131577 w 897121"/>
              <a:gd name="connsiteY3" fmla="*/ 478465 h 1520456"/>
              <a:gd name="connsiteX4" fmla="*/ 14619 w 897121"/>
              <a:gd name="connsiteY4" fmla="*/ 637953 h 1520456"/>
              <a:gd name="connsiteX5" fmla="*/ 14619 w 897121"/>
              <a:gd name="connsiteY5" fmla="*/ 1063256 h 1520456"/>
              <a:gd name="connsiteX6" fmla="*/ 131577 w 897121"/>
              <a:gd name="connsiteY6" fmla="*/ 1520456 h 1520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7121" h="1520456">
                <a:moveTo>
                  <a:pt x="897121" y="0"/>
                </a:moveTo>
                <a:cubicBezTo>
                  <a:pt x="804086" y="268472"/>
                  <a:pt x="711051" y="536944"/>
                  <a:pt x="620674" y="616688"/>
                </a:cubicBezTo>
                <a:cubicBezTo>
                  <a:pt x="530297" y="696432"/>
                  <a:pt x="436376" y="501502"/>
                  <a:pt x="354860" y="478465"/>
                </a:cubicBezTo>
                <a:cubicBezTo>
                  <a:pt x="273344" y="455428"/>
                  <a:pt x="188284" y="451884"/>
                  <a:pt x="131577" y="478465"/>
                </a:cubicBezTo>
                <a:cubicBezTo>
                  <a:pt x="74870" y="505046"/>
                  <a:pt x="34112" y="540488"/>
                  <a:pt x="14619" y="637953"/>
                </a:cubicBezTo>
                <a:cubicBezTo>
                  <a:pt x="-4874" y="735418"/>
                  <a:pt x="-4874" y="916172"/>
                  <a:pt x="14619" y="1063256"/>
                </a:cubicBezTo>
                <a:cubicBezTo>
                  <a:pt x="34112" y="1210340"/>
                  <a:pt x="131577" y="1520456"/>
                  <a:pt x="131577" y="152045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任意形状 4"/>
          <p:cNvSpPr/>
          <p:nvPr/>
        </p:nvSpPr>
        <p:spPr>
          <a:xfrm>
            <a:off x="8984512" y="2915605"/>
            <a:ext cx="1570578" cy="1262990"/>
          </a:xfrm>
          <a:custGeom>
            <a:avLst/>
            <a:gdLst>
              <a:gd name="connsiteX0" fmla="*/ 0 w 1570578"/>
              <a:gd name="connsiteY0" fmla="*/ 561242 h 1262990"/>
              <a:gd name="connsiteX1" fmla="*/ 297711 w 1570578"/>
              <a:gd name="connsiteY1" fmla="*/ 157204 h 1262990"/>
              <a:gd name="connsiteX2" fmla="*/ 935665 w 1570578"/>
              <a:gd name="connsiteY2" fmla="*/ 8348 h 1262990"/>
              <a:gd name="connsiteX3" fmla="*/ 1520455 w 1570578"/>
              <a:gd name="connsiteY3" fmla="*/ 380488 h 1262990"/>
              <a:gd name="connsiteX4" fmla="*/ 1552353 w 1570578"/>
              <a:gd name="connsiteY4" fmla="*/ 1262990 h 1262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0578" h="1262990">
                <a:moveTo>
                  <a:pt x="0" y="561242"/>
                </a:moveTo>
                <a:cubicBezTo>
                  <a:pt x="70883" y="405297"/>
                  <a:pt x="141767" y="249353"/>
                  <a:pt x="297711" y="157204"/>
                </a:cubicBezTo>
                <a:cubicBezTo>
                  <a:pt x="453655" y="65055"/>
                  <a:pt x="731875" y="-28866"/>
                  <a:pt x="935665" y="8348"/>
                </a:cubicBezTo>
                <a:cubicBezTo>
                  <a:pt x="1139455" y="45562"/>
                  <a:pt x="1417674" y="171381"/>
                  <a:pt x="1520455" y="380488"/>
                </a:cubicBezTo>
                <a:cubicBezTo>
                  <a:pt x="1623236" y="589595"/>
                  <a:pt x="1532860" y="1149576"/>
                  <a:pt x="1552353" y="126299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601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情感识别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旨在了解人们对特定事件的态度和情感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2"/>
              </a:buBlip>
            </a:pPr>
            <a:endParaRPr kumimoji="1"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面向文本的情感识别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缺少了面部表情、肢体语言、声调变化等提示信息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语言本身存在复杂多样的语义和语用</a:t>
            </a:r>
            <a:endParaRPr kumimoji="1"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背景 </a:t>
            </a:r>
            <a:r>
              <a:rPr lang="en-US" altLang="zh-CN" sz="2600" dirty="0"/>
              <a:t>- </a:t>
            </a:r>
            <a:r>
              <a:rPr lang="zh-CN" altLang="en-US" sz="2600" dirty="0"/>
              <a:t>情感识别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162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5" y="337014"/>
            <a:ext cx="9671251" cy="682623"/>
          </a:xfrm>
        </p:spPr>
        <p:txBody>
          <a:bodyPr>
            <a:normAutofit fontScale="90000"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900" dirty="0"/>
              <a:t>基于多通道模型引入上下文的情感识别 </a:t>
            </a:r>
            <a:r>
              <a:rPr lang="en-US" altLang="zh-CN" sz="2900" dirty="0"/>
              <a:t>-</a:t>
            </a:r>
            <a:r>
              <a:rPr lang="zh-CN" altLang="en-US" sz="2900" dirty="0"/>
              <a:t> 多分类器分层识别算法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内容占位符 2"/>
              <p:cNvSpPr txBox="1">
                <a:spLocks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面向三轮对话的</a:t>
                </a:r>
                <a:r>
                  <a:rPr kumimoji="1" lang="zh-TW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  <a:r>
                  <a:rPr kumimoji="1" lang="en-US" altLang="zh-CN" sz="1600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6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/ </a:t>
                </a:r>
                <a:r>
                  <a:rPr kumimoji="1" lang="zh-CN" altLang="en-US" sz="16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/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 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情感四分类</a:t>
                </a:r>
                <a:endParaRPr kumimoji="1" lang="en-US" altLang="zh-CN" sz="1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30000"/>
                  </a:lnSpc>
                  <a:buFont typeface="+mj-lt"/>
                  <a:buAutoNum type="arabicPeriod"/>
                </a:pP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原本</a:t>
                </a:r>
                <a:r>
                  <a:rPr kumimoji="1" lang="zh-CN" altLang="en-US" sz="14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的情感四</a:t>
                </a: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分类</a:t>
                </a:r>
                <a:endParaRPr kumimoji="1" lang="zh-CN" altLang="en-US" sz="1400" dirty="0" smtClean="0">
                  <a:solidFill>
                    <a:schemeClr val="bg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30000"/>
                  </a:lnSpc>
                  <a:buFont typeface="+mj-lt"/>
                  <a:buAutoNum type="arabicPeriod"/>
                </a:pP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面向</a:t>
                </a:r>
                <a:r>
                  <a:rPr kumimoji="1" lang="en-US" altLang="zh-CN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i="1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、</a:t>
                </a:r>
                <a:r>
                  <a:rPr kumimoji="1" lang="zh-CN" altLang="en-US" sz="1400" i="1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、</a:t>
                </a:r>
                <a:r>
                  <a:rPr kumimoji="1" lang="zh-CN" altLang="en-US" sz="1400" i="1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  <a:r>
                  <a:rPr kumimoji="1" lang="en-US" altLang="zh-CN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三分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类</a:t>
                </a:r>
                <a:endParaRPr kumimoji="1"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TW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个分类器进行多数投票，得出预测标签</a:t>
                </a:r>
                <a14:m>
                  <m:oMath xmlns:m="http://schemas.openxmlformats.org/officeDocument/2006/math">
                    <m:r>
                      <a:rPr kumimoji="1" lang="en-US" altLang="zh-CN" sz="12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𝐿𝑎𝑏𝑒</m:t>
                    </m:r>
                    <m:sSubSup>
                      <m:sSubSupPr>
                        <m:ctrlP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SupPr>
                      <m:e>
                        <m: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</m:e>
                      <m:sub>
                        <m: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𝑀𝑉</m:t>
                        </m:r>
                      </m:sub>
                      <m:sup>
                        <m: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p>
                    </m:sSubSup>
                  </m:oMath>
                </a14:m>
                <a:endParaRPr kumimoji="1" lang="en-US" altLang="zh-CN" sz="12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若超过</a:t>
                </a:r>
                <a14:m>
                  <m:oMath xmlns:m="http://schemas.openxmlformats.org/officeDocument/2006/math">
                    <m:r>
                      <a:rPr kumimoji="1" lang="en-US" altLang="zh-CN" sz="12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𝑡h</m:t>
                    </m:r>
                    <m:sSub>
                      <m:sSubPr>
                        <m:ctrlP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个</a:t>
                </a: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分类器投票给</a:t>
                </a:r>
                <a14:m>
                  <m:oMath xmlns:m="http://schemas.openxmlformats.org/officeDocument/2006/math">
                    <m:r>
                      <a:rPr kumimoji="1" lang="en-US" altLang="zh-CN" sz="12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𝐿𝑎𝑏𝑒</m:t>
                    </m:r>
                    <m:sSubSup>
                      <m:sSubSupPr>
                        <m:ctrlP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SupPr>
                      <m:e>
                        <m: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</m:e>
                      <m:sub>
                        <m: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𝑀𝑉</m:t>
                        </m:r>
                      </m:sub>
                      <m:sup>
                        <m: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则修改预测</a:t>
                </a:r>
                <a:r>
                  <a:rPr kumimoji="1" lang="zh-CN" altLang="en-US" sz="12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标签</a:t>
                </a:r>
                <a:endParaRPr kumimoji="1"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30000"/>
                  </a:lnSpc>
                  <a:buFont typeface="+mj-lt"/>
                  <a:buAutoNum type="arabicPeriod"/>
                </a:pP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面向</a:t>
                </a:r>
                <a:r>
                  <a:rPr kumimoji="1" lang="en-US" altLang="zh-CN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</a:t>
                </a:r>
                <a:r>
                  <a:rPr kumimoji="1" lang="zh-CN" altLang="en-US" sz="14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、</a:t>
                </a:r>
                <a:r>
                  <a:rPr kumimoji="1" lang="zh-CN" altLang="en-US" sz="14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不</a:t>
                </a:r>
                <a:r>
                  <a:rPr kumimoji="1" lang="zh-CN" altLang="en-US" sz="1400" i="1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是</a:t>
                </a:r>
                <a:r>
                  <a:rPr kumimoji="1" lang="zh-CN" altLang="en-US" sz="14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</a:t>
                </a:r>
                <a:r>
                  <a:rPr kumimoji="1" lang="en-US" altLang="zh-CN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二分</a:t>
                </a:r>
                <a:r>
                  <a:rPr kumimoji="1" lang="zh-CN" altLang="en-US" sz="14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类</a:t>
                </a:r>
                <a:endParaRPr kumimoji="1" lang="en-US" altLang="zh-CN" sz="900" dirty="0" smtClean="0">
                  <a:solidFill>
                    <a:schemeClr val="bg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2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椭圆 6"/>
          <p:cNvSpPr/>
          <p:nvPr/>
        </p:nvSpPr>
        <p:spPr>
          <a:xfrm>
            <a:off x="8489247" y="373071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995988" y="451801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721462" y="3656287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8424601" y="4113487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795890" y="419717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939384" y="3799066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9257122" y="4090243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99029" y="4657180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9251141" y="321117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602930" y="3296669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736993" y="3579738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866194" y="3300613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9938980" y="3799332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0112702" y="347046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0121100" y="381990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9791766" y="3013599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10211312" y="3186243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330624" y="365416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8903669" y="4461460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9553694" y="4549439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9854712" y="5146251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10476141" y="4635619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0152856" y="4260146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9467058" y="4970397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9106953" y="487311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9680587" y="4224757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0304849" y="5135330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1217596" y="419841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10945958" y="4949333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0792673" y="4296342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7703363" y="3799066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0078428" y="467026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8275745" y="2995458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7995988" y="3558898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7855763" y="3951466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364278" y="3334790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8829241" y="3040576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8201317" y="4859596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9178745" y="2777670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8008163" y="4103866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9166237" y="3584890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9357909" y="3707754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9739970" y="2689382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0121100" y="2792748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8532372" y="2718320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7866716" y="2941604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8804820" y="2680969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9519782" y="2086182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10644148" y="3920618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0683458" y="3544894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10520975" y="2852098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10436482" y="2551463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10973907" y="3059860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10923192" y="3576694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11224407" y="3375041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10745519" y="3306803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1219443" y="3601248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9273196" y="2404397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849953" y="3661854"/>
            <a:ext cx="6556596" cy="2228641"/>
            <a:chOff x="849953" y="3661854"/>
            <a:chExt cx="6556596" cy="2228641"/>
          </a:xfrm>
        </p:grpSpPr>
        <p:grpSp>
          <p:nvGrpSpPr>
            <p:cNvPr id="73" name="组 72"/>
            <p:cNvGrpSpPr/>
            <p:nvPr/>
          </p:nvGrpSpPr>
          <p:grpSpPr>
            <a:xfrm>
              <a:off x="849953" y="5170495"/>
              <a:ext cx="6556595" cy="720000"/>
              <a:chOff x="428996" y="4794900"/>
              <a:chExt cx="6556595" cy="851558"/>
            </a:xfrm>
          </p:grpSpPr>
          <p:sp>
            <p:nvSpPr>
              <p:cNvPr id="74" name="椭圆 73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</a:t>
                </a:r>
                <a:endParaRPr kumimoji="1" lang="zh-CN" altLang="en-US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</a:p>
            </p:txBody>
          </p:sp>
          <p:sp>
            <p:nvSpPr>
              <p:cNvPr id="76" name="圆角矩形 75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7" name="文本框 76"/>
              <p:cNvSpPr txBox="1"/>
              <p:nvPr/>
            </p:nvSpPr>
            <p:spPr>
              <a:xfrm>
                <a:off x="428996" y="5053358"/>
                <a:ext cx="1240563" cy="364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</a:t>
                </a:r>
                <a:r>
                  <a:rPr lang="en-US" altLang="zh-CN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II</a:t>
                </a:r>
                <a:endPara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</a:p>
            </p:txBody>
          </p:sp>
          <p:sp>
            <p:nvSpPr>
              <p:cNvPr id="79" name="椭圆 78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</a:p>
            </p:txBody>
          </p:sp>
        </p:grpSp>
        <p:grpSp>
          <p:nvGrpSpPr>
            <p:cNvPr id="80" name="组 79"/>
            <p:cNvGrpSpPr/>
            <p:nvPr/>
          </p:nvGrpSpPr>
          <p:grpSpPr>
            <a:xfrm>
              <a:off x="849954" y="3661854"/>
              <a:ext cx="6556595" cy="720000"/>
              <a:chOff x="428996" y="4794900"/>
              <a:chExt cx="6556595" cy="851558"/>
            </a:xfrm>
          </p:grpSpPr>
          <p:sp>
            <p:nvSpPr>
              <p:cNvPr id="81" name="椭圆 80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</a:t>
                </a:r>
                <a:endParaRPr kumimoji="1" lang="zh-CN" altLang="en-US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82" name="椭圆 81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  <a:endParaRPr kumimoji="1" lang="zh-CN" altLang="en-US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83" name="圆角矩形 82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84" name="文本框 83"/>
              <p:cNvSpPr txBox="1"/>
              <p:nvPr/>
            </p:nvSpPr>
            <p:spPr>
              <a:xfrm>
                <a:off x="428997" y="5053358"/>
                <a:ext cx="999270" cy="364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 </a:t>
                </a:r>
                <a:r>
                  <a:rPr lang="en-US" altLang="zh-CN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I</a:t>
                </a:r>
                <a:endPara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85" name="椭圆 84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  <a:endParaRPr kumimoji="1" lang="zh-CN" altLang="en-US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86" name="椭圆 85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  <a:endParaRPr kumimoji="1" lang="zh-CN" altLang="en-US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sp>
          <p:nvSpPr>
            <p:cNvPr id="87" name="圆角矩形 86"/>
            <p:cNvSpPr/>
            <p:nvPr/>
          </p:nvSpPr>
          <p:spPr>
            <a:xfrm>
              <a:off x="3388824" y="4589849"/>
              <a:ext cx="3850866" cy="35689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>
                <a:lnSpc>
                  <a:spcPct val="130000"/>
                </a:lnSpc>
              </a:pPr>
              <a:r>
                <a:rPr kumimoji="1" lang="zh-CN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面向 </a:t>
              </a:r>
              <a:r>
                <a:rPr kumimoji="1" lang="zh-CN" altLang="en-US" sz="120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开心</a:t>
              </a:r>
              <a:r>
                <a:rPr kumimoji="1" lang="zh-CN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kumimoji="1" lang="zh-CN" altLang="en-US" sz="120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悲伤</a:t>
              </a:r>
              <a:r>
                <a:rPr kumimoji="1" lang="zh-CN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kumimoji="1" lang="zh-CN" altLang="en-US" sz="120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愤怒</a:t>
              </a:r>
              <a:r>
                <a:rPr kumimoji="1" lang="zh-CN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三分类</a:t>
              </a:r>
              <a:endParaRPr kumimoji="1" lang="en-US" altLang="zh-CN" sz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89" name="直线箭头连接符 88"/>
            <p:cNvCxnSpPr>
              <a:stCxn id="86" idx="4"/>
              <a:endCxn id="87" idx="0"/>
            </p:cNvCxnSpPr>
            <p:nvPr/>
          </p:nvCxnSpPr>
          <p:spPr>
            <a:xfrm flipH="1">
              <a:off x="5314257" y="4242163"/>
              <a:ext cx="1348440" cy="3476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箭头连接符 91"/>
            <p:cNvCxnSpPr>
              <a:stCxn id="81" idx="4"/>
              <a:endCxn id="74" idx="0"/>
            </p:cNvCxnSpPr>
            <p:nvPr/>
          </p:nvCxnSpPr>
          <p:spPr>
            <a:xfrm flipH="1">
              <a:off x="2543528" y="4242242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线箭头连接符 93"/>
            <p:cNvCxnSpPr>
              <a:stCxn id="85" idx="4"/>
              <a:endCxn id="87" idx="0"/>
            </p:cNvCxnSpPr>
            <p:nvPr/>
          </p:nvCxnSpPr>
          <p:spPr>
            <a:xfrm>
              <a:off x="5307505" y="4255507"/>
              <a:ext cx="6752" cy="3343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线箭头连接符 95"/>
            <p:cNvCxnSpPr>
              <a:stCxn id="82" idx="4"/>
              <a:endCxn id="87" idx="0"/>
            </p:cNvCxnSpPr>
            <p:nvPr/>
          </p:nvCxnSpPr>
          <p:spPr>
            <a:xfrm>
              <a:off x="3925517" y="4242242"/>
              <a:ext cx="1388740" cy="3476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箭头连接符 99"/>
            <p:cNvCxnSpPr>
              <a:stCxn id="87" idx="2"/>
              <a:endCxn id="78" idx="0"/>
            </p:cNvCxnSpPr>
            <p:nvPr/>
          </p:nvCxnSpPr>
          <p:spPr>
            <a:xfrm flipH="1">
              <a:off x="5307504" y="4946739"/>
              <a:ext cx="6753" cy="362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箭头连接符 102"/>
            <p:cNvCxnSpPr>
              <a:stCxn id="87" idx="2"/>
              <a:endCxn id="75" idx="0"/>
            </p:cNvCxnSpPr>
            <p:nvPr/>
          </p:nvCxnSpPr>
          <p:spPr>
            <a:xfrm flipH="1">
              <a:off x="3925516" y="4946739"/>
              <a:ext cx="1388741" cy="3496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线箭头连接符 104"/>
            <p:cNvCxnSpPr>
              <a:stCxn id="87" idx="2"/>
              <a:endCxn id="79" idx="0"/>
            </p:cNvCxnSpPr>
            <p:nvPr/>
          </p:nvCxnSpPr>
          <p:spPr>
            <a:xfrm>
              <a:off x="5314257" y="4946739"/>
              <a:ext cx="1348439" cy="3496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任意形状 105"/>
          <p:cNvSpPr/>
          <p:nvPr/>
        </p:nvSpPr>
        <p:spPr>
          <a:xfrm>
            <a:off x="8070112" y="2934585"/>
            <a:ext cx="1626781" cy="1169582"/>
          </a:xfrm>
          <a:custGeom>
            <a:avLst/>
            <a:gdLst>
              <a:gd name="connsiteX0" fmla="*/ 0 w 1626781"/>
              <a:gd name="connsiteY0" fmla="*/ 0 h 1169582"/>
              <a:gd name="connsiteX1" fmla="*/ 1010093 w 1626781"/>
              <a:gd name="connsiteY1" fmla="*/ 499730 h 1169582"/>
              <a:gd name="connsiteX2" fmla="*/ 1626781 w 1626781"/>
              <a:gd name="connsiteY2" fmla="*/ 1169582 h 1169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6781" h="1169582">
                <a:moveTo>
                  <a:pt x="0" y="0"/>
                </a:moveTo>
                <a:cubicBezTo>
                  <a:pt x="369481" y="152400"/>
                  <a:pt x="738963" y="304800"/>
                  <a:pt x="1010093" y="499730"/>
                </a:cubicBezTo>
                <a:cubicBezTo>
                  <a:pt x="1281223" y="694660"/>
                  <a:pt x="1495646" y="1084522"/>
                  <a:pt x="1626781" y="116958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7" name="任意形状 106"/>
          <p:cNvSpPr/>
          <p:nvPr/>
        </p:nvSpPr>
        <p:spPr>
          <a:xfrm>
            <a:off x="8601740" y="3179135"/>
            <a:ext cx="2860158" cy="2052084"/>
          </a:xfrm>
          <a:custGeom>
            <a:avLst/>
            <a:gdLst>
              <a:gd name="connsiteX0" fmla="*/ 0 w 2860158"/>
              <a:gd name="connsiteY0" fmla="*/ 2052084 h 2052084"/>
              <a:gd name="connsiteX1" fmla="*/ 255181 w 2860158"/>
              <a:gd name="connsiteY1" fmla="*/ 1286539 h 2052084"/>
              <a:gd name="connsiteX2" fmla="*/ 839972 w 2860158"/>
              <a:gd name="connsiteY2" fmla="*/ 1158949 h 2052084"/>
              <a:gd name="connsiteX3" fmla="*/ 1063255 w 2860158"/>
              <a:gd name="connsiteY3" fmla="*/ 935665 h 2052084"/>
              <a:gd name="connsiteX4" fmla="*/ 1924493 w 2860158"/>
              <a:gd name="connsiteY4" fmla="*/ 893135 h 2052084"/>
              <a:gd name="connsiteX5" fmla="*/ 2860158 w 2860158"/>
              <a:gd name="connsiteY5" fmla="*/ 0 h 2052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0158" h="2052084">
                <a:moveTo>
                  <a:pt x="0" y="2052084"/>
                </a:moveTo>
                <a:cubicBezTo>
                  <a:pt x="57593" y="1743739"/>
                  <a:pt x="115186" y="1435395"/>
                  <a:pt x="255181" y="1286539"/>
                </a:cubicBezTo>
                <a:cubicBezTo>
                  <a:pt x="395176" y="1137683"/>
                  <a:pt x="705293" y="1217428"/>
                  <a:pt x="839972" y="1158949"/>
                </a:cubicBezTo>
                <a:cubicBezTo>
                  <a:pt x="974651" y="1100470"/>
                  <a:pt x="882502" y="979967"/>
                  <a:pt x="1063255" y="935665"/>
                </a:cubicBezTo>
                <a:cubicBezTo>
                  <a:pt x="1244008" y="891363"/>
                  <a:pt x="1625009" y="1049079"/>
                  <a:pt x="1924493" y="893135"/>
                </a:cubicBezTo>
                <a:cubicBezTo>
                  <a:pt x="2223977" y="737191"/>
                  <a:pt x="2860158" y="0"/>
                  <a:pt x="2860158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矩形 89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610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5" y="337014"/>
            <a:ext cx="9671251" cy="682623"/>
          </a:xfrm>
        </p:spPr>
        <p:txBody>
          <a:bodyPr>
            <a:normAutofit fontScale="90000"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900" dirty="0"/>
              <a:t>基于多通道模型引入上下文的情感识别 </a:t>
            </a:r>
            <a:r>
              <a:rPr lang="en-US" altLang="zh-CN" sz="2900" dirty="0" smtClean="0"/>
              <a:t>-</a:t>
            </a:r>
            <a:r>
              <a:rPr lang="zh-CN" altLang="en-US" sz="2900" dirty="0" smtClean="0"/>
              <a:t> 多</a:t>
            </a:r>
            <a:r>
              <a:rPr lang="zh-CN" altLang="en-US" sz="2900" dirty="0"/>
              <a:t>分类器分层识别算法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8489247" y="3730715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995988" y="4518015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721462" y="3656287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8424601" y="4113487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795890" y="4197175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939384" y="3799066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9257122" y="4090243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99029" y="4657180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9251141" y="3211176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602930" y="3296669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736993" y="3579738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866194" y="3300613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9938980" y="3799332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0112702" y="3470466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0121100" y="3819906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9791766" y="3013599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10211312" y="3186243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330624" y="3654166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8903669" y="4461460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9553694" y="4549439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9854712" y="5146251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10476141" y="4635619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0152856" y="4260146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9467058" y="4970397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9106953" y="4873114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9680587" y="4224757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0304849" y="5135330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1217596" y="4198414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10945958" y="4949333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0792673" y="4296342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7703363" y="37990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0078428" y="4670264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8275745" y="299545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7995988" y="35588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7855763" y="39514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364278" y="33347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8829241" y="304057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8201317" y="485959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9178745" y="277767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8008163" y="41038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9166237" y="35848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9357909" y="370775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9739970" y="26893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0121100" y="27927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8532372" y="271832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7866716" y="294160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8804820" y="2680969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9519782" y="20861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10644148" y="392061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0683458" y="35448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10520975" y="28520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10436482" y="255146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10973907" y="305986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10923192" y="35766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11224407" y="3375041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10745519" y="330680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1219443" y="36012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9273196" y="2404397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任意形状 69"/>
          <p:cNvSpPr/>
          <p:nvPr/>
        </p:nvSpPr>
        <p:spPr>
          <a:xfrm>
            <a:off x="7715708" y="2893971"/>
            <a:ext cx="4034332" cy="2254101"/>
          </a:xfrm>
          <a:custGeom>
            <a:avLst/>
            <a:gdLst>
              <a:gd name="connsiteX0" fmla="*/ 641908 w 4034332"/>
              <a:gd name="connsiteY0" fmla="*/ 2254101 h 2254101"/>
              <a:gd name="connsiteX1" fmla="*/ 815644 w 4034332"/>
              <a:gd name="connsiteY1" fmla="*/ 2080365 h 2254101"/>
              <a:gd name="connsiteX2" fmla="*/ 605332 w 4034332"/>
              <a:gd name="connsiteY2" fmla="*/ 1851765 h 2254101"/>
              <a:gd name="connsiteX3" fmla="*/ 175564 w 4034332"/>
              <a:gd name="connsiteY3" fmla="*/ 1888341 h 2254101"/>
              <a:gd name="connsiteX4" fmla="*/ 20116 w 4034332"/>
              <a:gd name="connsiteY4" fmla="*/ 1568301 h 2254101"/>
              <a:gd name="connsiteX5" fmla="*/ 596188 w 4034332"/>
              <a:gd name="connsiteY5" fmla="*/ 1376277 h 2254101"/>
              <a:gd name="connsiteX6" fmla="*/ 468172 w 4034332"/>
              <a:gd name="connsiteY6" fmla="*/ 845925 h 2254101"/>
              <a:gd name="connsiteX7" fmla="*/ 1181404 w 4034332"/>
              <a:gd name="connsiteY7" fmla="*/ 608181 h 2254101"/>
              <a:gd name="connsiteX8" fmla="*/ 1519732 w 4034332"/>
              <a:gd name="connsiteY8" fmla="*/ 983085 h 2254101"/>
              <a:gd name="connsiteX9" fmla="*/ 1931212 w 4034332"/>
              <a:gd name="connsiteY9" fmla="*/ 1019661 h 2254101"/>
              <a:gd name="connsiteX10" fmla="*/ 1666036 w 4034332"/>
              <a:gd name="connsiteY10" fmla="*/ 644757 h 2254101"/>
              <a:gd name="connsiteX11" fmla="*/ 1327708 w 4034332"/>
              <a:gd name="connsiteY11" fmla="*/ 333861 h 2254101"/>
              <a:gd name="connsiteX12" fmla="*/ 2132380 w 4034332"/>
              <a:gd name="connsiteY12" fmla="*/ 4677 h 2254101"/>
              <a:gd name="connsiteX13" fmla="*/ 2406700 w 4034332"/>
              <a:gd name="connsiteY13" fmla="*/ 141837 h 2254101"/>
              <a:gd name="connsiteX14" fmla="*/ 2754172 w 4034332"/>
              <a:gd name="connsiteY14" fmla="*/ 169269 h 2254101"/>
              <a:gd name="connsiteX15" fmla="*/ 2845612 w 4034332"/>
              <a:gd name="connsiteY15" fmla="*/ 599037 h 2254101"/>
              <a:gd name="connsiteX16" fmla="*/ 2900476 w 4034332"/>
              <a:gd name="connsiteY16" fmla="*/ 873357 h 2254101"/>
              <a:gd name="connsiteX17" fmla="*/ 2745028 w 4034332"/>
              <a:gd name="connsiteY17" fmla="*/ 1065381 h 2254101"/>
              <a:gd name="connsiteX18" fmla="*/ 3037636 w 4034332"/>
              <a:gd name="connsiteY18" fmla="*/ 1312269 h 2254101"/>
              <a:gd name="connsiteX19" fmla="*/ 4034332 w 4034332"/>
              <a:gd name="connsiteY19" fmla="*/ 791061 h 225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034332" h="2254101">
                <a:moveTo>
                  <a:pt x="641908" y="2254101"/>
                </a:moveTo>
                <a:cubicBezTo>
                  <a:pt x="731824" y="2200761"/>
                  <a:pt x="821740" y="2147421"/>
                  <a:pt x="815644" y="2080365"/>
                </a:cubicBezTo>
                <a:cubicBezTo>
                  <a:pt x="809548" y="2013309"/>
                  <a:pt x="712012" y="1883769"/>
                  <a:pt x="605332" y="1851765"/>
                </a:cubicBezTo>
                <a:cubicBezTo>
                  <a:pt x="498652" y="1819761"/>
                  <a:pt x="273100" y="1935585"/>
                  <a:pt x="175564" y="1888341"/>
                </a:cubicBezTo>
                <a:cubicBezTo>
                  <a:pt x="78028" y="1841097"/>
                  <a:pt x="-49988" y="1653645"/>
                  <a:pt x="20116" y="1568301"/>
                </a:cubicBezTo>
                <a:cubicBezTo>
                  <a:pt x="90220" y="1482957"/>
                  <a:pt x="521512" y="1496673"/>
                  <a:pt x="596188" y="1376277"/>
                </a:cubicBezTo>
                <a:cubicBezTo>
                  <a:pt x="670864" y="1255881"/>
                  <a:pt x="370636" y="973941"/>
                  <a:pt x="468172" y="845925"/>
                </a:cubicBezTo>
                <a:cubicBezTo>
                  <a:pt x="565708" y="717909"/>
                  <a:pt x="1006144" y="585321"/>
                  <a:pt x="1181404" y="608181"/>
                </a:cubicBezTo>
                <a:cubicBezTo>
                  <a:pt x="1356664" y="631041"/>
                  <a:pt x="1394764" y="914505"/>
                  <a:pt x="1519732" y="983085"/>
                </a:cubicBezTo>
                <a:cubicBezTo>
                  <a:pt x="1644700" y="1051665"/>
                  <a:pt x="1906828" y="1076049"/>
                  <a:pt x="1931212" y="1019661"/>
                </a:cubicBezTo>
                <a:cubicBezTo>
                  <a:pt x="1955596" y="963273"/>
                  <a:pt x="1766620" y="759057"/>
                  <a:pt x="1666036" y="644757"/>
                </a:cubicBezTo>
                <a:cubicBezTo>
                  <a:pt x="1565452" y="530457"/>
                  <a:pt x="1249984" y="440541"/>
                  <a:pt x="1327708" y="333861"/>
                </a:cubicBezTo>
                <a:cubicBezTo>
                  <a:pt x="1405432" y="227181"/>
                  <a:pt x="1952548" y="36681"/>
                  <a:pt x="2132380" y="4677"/>
                </a:cubicBezTo>
                <a:cubicBezTo>
                  <a:pt x="2312212" y="-27327"/>
                  <a:pt x="2303068" y="114405"/>
                  <a:pt x="2406700" y="141837"/>
                </a:cubicBezTo>
                <a:cubicBezTo>
                  <a:pt x="2510332" y="169269"/>
                  <a:pt x="2681020" y="93069"/>
                  <a:pt x="2754172" y="169269"/>
                </a:cubicBezTo>
                <a:cubicBezTo>
                  <a:pt x="2827324" y="245469"/>
                  <a:pt x="2821228" y="481689"/>
                  <a:pt x="2845612" y="599037"/>
                </a:cubicBezTo>
                <a:cubicBezTo>
                  <a:pt x="2869996" y="716385"/>
                  <a:pt x="2917240" y="795633"/>
                  <a:pt x="2900476" y="873357"/>
                </a:cubicBezTo>
                <a:cubicBezTo>
                  <a:pt x="2883712" y="951081"/>
                  <a:pt x="2722168" y="992229"/>
                  <a:pt x="2745028" y="1065381"/>
                </a:cubicBezTo>
                <a:cubicBezTo>
                  <a:pt x="2767888" y="1138533"/>
                  <a:pt x="2822752" y="1357989"/>
                  <a:pt x="3037636" y="1312269"/>
                </a:cubicBezTo>
                <a:cubicBezTo>
                  <a:pt x="3252520" y="1266549"/>
                  <a:pt x="4011472" y="914505"/>
                  <a:pt x="4034332" y="79106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849953" y="3661854"/>
            <a:ext cx="6564250" cy="2228641"/>
            <a:chOff x="849953" y="3661854"/>
            <a:chExt cx="6564250" cy="2228641"/>
          </a:xfrm>
        </p:grpSpPr>
        <p:grpSp>
          <p:nvGrpSpPr>
            <p:cNvPr id="73" name="组 72"/>
            <p:cNvGrpSpPr/>
            <p:nvPr/>
          </p:nvGrpSpPr>
          <p:grpSpPr>
            <a:xfrm>
              <a:off x="849953" y="5170495"/>
              <a:ext cx="6556595" cy="720000"/>
              <a:chOff x="428996" y="4794900"/>
              <a:chExt cx="6556595" cy="851558"/>
            </a:xfrm>
          </p:grpSpPr>
          <p:sp>
            <p:nvSpPr>
              <p:cNvPr id="74" name="椭圆 73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</a:t>
                </a:r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</a:p>
            </p:txBody>
          </p:sp>
          <p:sp>
            <p:nvSpPr>
              <p:cNvPr id="76" name="圆角矩形 75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7" name="文本框 76"/>
              <p:cNvSpPr txBox="1"/>
              <p:nvPr/>
            </p:nvSpPr>
            <p:spPr>
              <a:xfrm>
                <a:off x="428996" y="5053359"/>
                <a:ext cx="1240563" cy="364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最终结果</a:t>
                </a:r>
                <a:endPara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</a:p>
            </p:txBody>
          </p:sp>
          <p:sp>
            <p:nvSpPr>
              <p:cNvPr id="79" name="椭圆 78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</a:p>
            </p:txBody>
          </p:sp>
        </p:grpSp>
        <p:grpSp>
          <p:nvGrpSpPr>
            <p:cNvPr id="80" name="组 79"/>
            <p:cNvGrpSpPr/>
            <p:nvPr/>
          </p:nvGrpSpPr>
          <p:grpSpPr>
            <a:xfrm>
              <a:off x="849954" y="3661854"/>
              <a:ext cx="6556595" cy="720000"/>
              <a:chOff x="428996" y="4794900"/>
              <a:chExt cx="6556595" cy="851558"/>
            </a:xfrm>
          </p:grpSpPr>
          <p:sp>
            <p:nvSpPr>
              <p:cNvPr id="81" name="椭圆 80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</a:t>
                </a:r>
              </a:p>
            </p:txBody>
          </p:sp>
          <p:sp>
            <p:nvSpPr>
              <p:cNvPr id="82" name="椭圆 81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</a:p>
            </p:txBody>
          </p:sp>
          <p:sp>
            <p:nvSpPr>
              <p:cNvPr id="83" name="圆角矩形 82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84" name="文本框 83"/>
              <p:cNvSpPr txBox="1"/>
              <p:nvPr/>
            </p:nvSpPr>
            <p:spPr>
              <a:xfrm>
                <a:off x="428996" y="5053359"/>
                <a:ext cx="1150129" cy="364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 </a:t>
                </a:r>
                <a:r>
                  <a:rPr lang="en-US" altLang="zh-CN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II</a:t>
                </a:r>
                <a:endPara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85" name="椭圆 84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</a:p>
            </p:txBody>
          </p:sp>
          <p:sp>
            <p:nvSpPr>
              <p:cNvPr id="86" name="椭圆 85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</a:p>
            </p:txBody>
          </p:sp>
        </p:grpSp>
        <p:cxnSp>
          <p:nvCxnSpPr>
            <p:cNvPr id="88" name="直线箭头连接符 87"/>
            <p:cNvCxnSpPr>
              <a:endCxn id="74" idx="0"/>
            </p:cNvCxnSpPr>
            <p:nvPr/>
          </p:nvCxnSpPr>
          <p:spPr>
            <a:xfrm flipH="1">
              <a:off x="2543528" y="4873114"/>
              <a:ext cx="4119168" cy="4233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线箭头连接符 90"/>
            <p:cNvCxnSpPr>
              <a:stCxn id="81" idx="4"/>
              <a:endCxn id="74" idx="0"/>
            </p:cNvCxnSpPr>
            <p:nvPr/>
          </p:nvCxnSpPr>
          <p:spPr>
            <a:xfrm flipH="1">
              <a:off x="2543528" y="4242242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箭头连接符 91"/>
            <p:cNvCxnSpPr>
              <a:endCxn id="84" idx="0"/>
            </p:cNvCxnSpPr>
            <p:nvPr/>
          </p:nvCxnSpPr>
          <p:spPr>
            <a:xfrm flipH="1">
              <a:off x="3925516" y="4242242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线箭头连接符 93"/>
            <p:cNvCxnSpPr>
              <a:stCxn id="85" idx="4"/>
              <a:endCxn id="78" idx="0"/>
            </p:cNvCxnSpPr>
            <p:nvPr/>
          </p:nvCxnSpPr>
          <p:spPr>
            <a:xfrm flipH="1">
              <a:off x="5307504" y="4255507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线箭头连接符 94"/>
            <p:cNvCxnSpPr>
              <a:stCxn id="86" idx="4"/>
              <a:endCxn id="79" idx="0"/>
            </p:cNvCxnSpPr>
            <p:nvPr/>
          </p:nvCxnSpPr>
          <p:spPr>
            <a:xfrm flipH="1">
              <a:off x="6662696" y="4242163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圆角矩形 86"/>
            <p:cNvSpPr/>
            <p:nvPr/>
          </p:nvSpPr>
          <p:spPr>
            <a:xfrm>
              <a:off x="3343650" y="4506715"/>
              <a:ext cx="4070553" cy="35689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>
                <a:lnSpc>
                  <a:spcPct val="130000"/>
                </a:lnSpc>
              </a:pPr>
              <a:r>
                <a:rPr kumimoji="1" lang="zh-CN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面向 </a:t>
              </a:r>
              <a:r>
                <a:rPr kumimoji="1" lang="zh-CN" altLang="en-US" sz="120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其他</a:t>
              </a:r>
              <a:r>
                <a:rPr kumimoji="1" lang="zh-CN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kumimoji="1" lang="zh-CN" altLang="en-US" sz="120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不是其他</a:t>
              </a:r>
              <a:r>
                <a:rPr kumimoji="1" lang="zh-CN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CN" altLang="en-US" sz="120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二分</a:t>
              </a:r>
              <a:r>
                <a:rPr kumimoji="1" lang="zh-CN" altLang="en-US" sz="120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类</a:t>
              </a:r>
              <a:endParaRPr kumimoji="1" lang="en-US" altLang="zh-CN" sz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273" name="直线箭头连接符 272"/>
            <p:cNvCxnSpPr>
              <a:endCxn id="74" idx="0"/>
            </p:cNvCxnSpPr>
            <p:nvPr/>
          </p:nvCxnSpPr>
          <p:spPr>
            <a:xfrm flipH="1">
              <a:off x="2543528" y="4873114"/>
              <a:ext cx="1379148" cy="4233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直线箭头连接符 274"/>
            <p:cNvCxnSpPr>
              <a:stCxn id="87" idx="2"/>
              <a:endCxn id="74" idx="0"/>
            </p:cNvCxnSpPr>
            <p:nvPr/>
          </p:nvCxnSpPr>
          <p:spPr>
            <a:xfrm flipH="1">
              <a:off x="2543528" y="4863605"/>
              <a:ext cx="2835399" cy="4328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86" name="内容占位符 2"/>
              <p:cNvSpPr txBox="1">
                <a:spLocks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面向三轮对话的</a:t>
                </a:r>
                <a:r>
                  <a:rPr kumimoji="1" lang="zh-TW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  <a:r>
                  <a:rPr kumimoji="1" lang="en-US" altLang="zh-CN" sz="1600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6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/ </a:t>
                </a:r>
                <a:r>
                  <a:rPr kumimoji="1" lang="zh-CN" altLang="en-US" sz="16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/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 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情感四分类</a:t>
                </a:r>
                <a:endParaRPr kumimoji="1" lang="en-US" altLang="zh-CN" sz="1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30000"/>
                  </a:lnSpc>
                  <a:buFont typeface="+mj-lt"/>
                  <a:buAutoNum type="arabicPeriod"/>
                </a:pP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原本</a:t>
                </a:r>
                <a:r>
                  <a:rPr kumimoji="1" lang="zh-CN" altLang="en-US" sz="14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的情感四</a:t>
                </a: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分类</a:t>
                </a:r>
                <a:endParaRPr kumimoji="1" lang="zh-CN" altLang="en-US" sz="1400" dirty="0" smtClean="0">
                  <a:solidFill>
                    <a:schemeClr val="bg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30000"/>
                  </a:lnSpc>
                  <a:buFont typeface="+mj-lt"/>
                  <a:buAutoNum type="arabicPeriod"/>
                </a:pP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面向</a:t>
                </a:r>
                <a:r>
                  <a:rPr kumimoji="1" lang="en-US" altLang="zh-CN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、</a:t>
                </a:r>
                <a:r>
                  <a:rPr kumimoji="1" lang="zh-CN" altLang="en-US" sz="14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  <a:r>
                  <a:rPr kumimoji="1" lang="zh-CN" altLang="en-US" sz="14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、</a:t>
                </a:r>
                <a:r>
                  <a:rPr kumimoji="1" lang="zh-CN" altLang="en-US" sz="14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  <a:r>
                  <a:rPr kumimoji="1" lang="en-US" altLang="zh-CN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三分</a:t>
                </a:r>
                <a:r>
                  <a:rPr kumimoji="1" lang="zh-CN" altLang="en-US" sz="14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类</a:t>
                </a:r>
                <a:endParaRPr kumimoji="1"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30000"/>
                  </a:lnSpc>
                  <a:buFont typeface="+mj-lt"/>
                  <a:buAutoNum type="arabicPeriod"/>
                </a:pP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面向</a:t>
                </a:r>
                <a:r>
                  <a:rPr kumimoji="1" lang="en-US" altLang="zh-CN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i="1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、</a:t>
                </a:r>
                <a:r>
                  <a:rPr kumimoji="1" lang="zh-CN" altLang="en-US" sz="1400" i="1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不</a:t>
                </a:r>
                <a:r>
                  <a:rPr kumimoji="1" lang="zh-CN" altLang="en-US" sz="14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是</a:t>
                </a:r>
                <a:r>
                  <a:rPr kumimoji="1" lang="zh-CN" altLang="en-US" sz="1400" i="1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</a:t>
                </a:r>
                <a:r>
                  <a:rPr kumimoji="1" lang="en-US" altLang="zh-CN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二分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类</a:t>
                </a:r>
                <a:endParaRPr kumimoji="1"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TW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kumimoji="1" lang="en-US" altLang="zh-TW" sz="12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zh-CN" altLang="en-US" sz="12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个分类</a:t>
                </a: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器</a:t>
                </a:r>
                <a:r>
                  <a:rPr kumimoji="1" lang="zh-CN" altLang="en-US" sz="12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进行投票</a:t>
                </a:r>
                <a:endParaRPr kumimoji="1" lang="en-US" altLang="zh-CN" sz="12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若超过</a:t>
                </a:r>
                <a14:m>
                  <m:oMath xmlns:m="http://schemas.openxmlformats.org/officeDocument/2006/math">
                    <m:r>
                      <a:rPr kumimoji="1" lang="en-US" altLang="zh-CN" sz="12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𝑡h</m:t>
                    </m:r>
                    <m:sSub>
                      <m:sSubPr>
                        <m:ctrlP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𝑟</m:t>
                        </m:r>
                      </m:e>
                      <m:sub>
                        <m:r>
                          <a:rPr kumimoji="1" lang="en-US" altLang="zh-TW" sz="12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zh-CN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个</a:t>
                </a: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分类器投票给</a:t>
                </a:r>
                <a:r>
                  <a:rPr kumimoji="1" lang="zh-TW" altLang="en-US" sz="12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zh-CN" altLang="en-US" sz="1200" i="1" dirty="0">
                        <a:solidFill>
                          <a:srgbClr val="1775B3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其他</m:t>
                    </m:r>
                  </m:oMath>
                </a14:m>
                <a:r>
                  <a:rPr kumimoji="1" lang="zh-TW" altLang="en-US" sz="12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则修改预测</a:t>
                </a:r>
                <a:r>
                  <a:rPr kumimoji="1" lang="zh-CN" altLang="en-US" sz="12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标签为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zh-CN" altLang="en-US" sz="1200" i="1" dirty="0">
                        <a:solidFill>
                          <a:srgbClr val="1775B3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其他</m:t>
                    </m:r>
                  </m:oMath>
                </a14:m>
                <a:r>
                  <a:rPr kumimoji="1" lang="zh-TW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en-US" altLang="zh-CN" sz="12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286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矩形 88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458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5" y="337014"/>
            <a:ext cx="9591719" cy="682623"/>
          </a:xfrm>
        </p:spPr>
        <p:txBody>
          <a:bodyPr>
            <a:normAutofit fontScale="90000"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900" dirty="0"/>
              <a:t>基于多通道模型引入上下文的情感识别 </a:t>
            </a:r>
            <a:r>
              <a:rPr lang="en-US" altLang="zh-CN" sz="2900" dirty="0" smtClean="0"/>
              <a:t>-</a:t>
            </a:r>
            <a:r>
              <a:rPr lang="zh-CN" altLang="en-US" sz="2900" dirty="0" smtClean="0"/>
              <a:t> 多</a:t>
            </a:r>
            <a:r>
              <a:rPr lang="zh-CN" altLang="en-US" sz="2900" dirty="0"/>
              <a:t>分类器分层识别算法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内容占位符 2"/>
          <p:cNvSpPr txBox="1">
            <a:spLocks/>
          </p:cNvSpPr>
          <p:nvPr/>
        </p:nvSpPr>
        <p:spPr>
          <a:xfrm>
            <a:off x="730278" y="1131320"/>
            <a:ext cx="10196223" cy="4893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面向三轮对话的</a:t>
            </a:r>
            <a:r>
              <a:rPr kumimoji="1" lang="zh-TW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开心</a:t>
            </a:r>
            <a:r>
              <a:rPr kumimoji="1" lang="en-US" altLang="zh-CN" sz="16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悲伤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/ </a:t>
            </a:r>
            <a:r>
              <a:rPr kumimoji="1"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愤怒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/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 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情感四分类</a:t>
            </a:r>
            <a:endParaRPr kumimoji="1"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30000"/>
              </a:lnSpc>
              <a:buFont typeface="+mj-lt"/>
              <a:buAutoNum type="arabicPeriod"/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原本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的情感四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分类</a:t>
            </a:r>
            <a:endParaRPr kumimoji="1" lang="zh-CN" altLang="en-US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30000"/>
              </a:lnSpc>
              <a:buFont typeface="+mj-lt"/>
              <a:buAutoNum type="arabicPeriod"/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面向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开心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悲伤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愤怒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三分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类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30000"/>
              </a:lnSpc>
              <a:buFont typeface="+mj-lt"/>
              <a:buAutoNum type="arabicPeriod"/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面向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不</a:t>
            </a:r>
            <a:r>
              <a:rPr kumimoji="1" lang="zh-CN" altLang="en-US" sz="1400" i="1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</a:t>
            </a:r>
            <a:r>
              <a:rPr kumimoji="1"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二分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类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30000"/>
              </a:lnSpc>
              <a:buBlip>
                <a:blip r:embed="rId3"/>
              </a:buBlip>
            </a:pP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30000"/>
              </a:lnSpc>
              <a:buBlip>
                <a:blip r:embed="rId3"/>
              </a:buBlip>
            </a:pP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决策过程分成两部分</a:t>
            </a:r>
            <a:endParaRPr kumimoji="1"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3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第一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部分：初步完成对微博的四分类反讽识别</a:t>
            </a:r>
            <a:endParaRPr kumimoji="1" lang="en-US" altLang="zh-CN" sz="1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30000"/>
              </a:lnSpc>
              <a:buBlip>
                <a:blip r:embed="rId3"/>
              </a:buBlip>
            </a:pPr>
            <a:r>
              <a:rPr kumimoji="1"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对应第</a:t>
            </a:r>
            <a:r>
              <a:rPr kumimoji="1" lang="en-US" altLang="zh-CN" sz="1200" dirty="0">
                <a:latin typeface="Microsoft YaHei" charset="-122"/>
                <a:ea typeface="Microsoft YaHei" charset="-122"/>
                <a:cs typeface="Microsoft YaHei" charset="-122"/>
              </a:rPr>
              <a:t> 1 </a:t>
            </a:r>
            <a:r>
              <a:rPr kumimoji="1"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步</a:t>
            </a:r>
            <a:endParaRPr kumimoji="1" lang="en-US" altLang="zh-CN" sz="12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30000"/>
              </a:lnSpc>
              <a:buBlip>
                <a:blip r:embed="rId3"/>
              </a:buBlip>
            </a:pP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第二部分：基于第一部分的识别结果逐步进行修正</a:t>
            </a:r>
            <a:endParaRPr kumimoji="1" lang="en-US" altLang="zh-CN" sz="1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30000"/>
              </a:lnSpc>
              <a:buBlip>
                <a:blip r:embed="rId3"/>
              </a:buBlip>
            </a:pPr>
            <a:r>
              <a:rPr kumimoji="1"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当新的识别结果充分可信则修改前一步得到的预测标签</a:t>
            </a:r>
            <a:endParaRPr kumimoji="1" lang="en-US" altLang="zh-CN" sz="12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30000"/>
              </a:lnSpc>
              <a:buBlip>
                <a:blip r:embed="rId3"/>
              </a:buBlip>
            </a:pPr>
            <a:r>
              <a:rPr kumimoji="1"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可信度由投票数决定</a:t>
            </a:r>
            <a:endParaRPr kumimoji="1" lang="en-US" altLang="zh-CN" sz="12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30000"/>
              </a:lnSpc>
              <a:buBlip>
                <a:blip r:embed="rId3"/>
              </a:buBlip>
            </a:pPr>
            <a:r>
              <a:rPr kumimoji="1"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对应第</a:t>
            </a:r>
            <a:r>
              <a:rPr kumimoji="1" lang="en-US" altLang="zh-CN" sz="1200" dirty="0">
                <a:latin typeface="Microsoft YaHei" charset="-122"/>
                <a:ea typeface="Microsoft YaHei" charset="-122"/>
                <a:cs typeface="Microsoft YaHei" charset="-122"/>
              </a:rPr>
              <a:t> 2, </a:t>
            </a:r>
            <a:r>
              <a:rPr kumimoji="1" lang="en-US" altLang="zh-CN" sz="1200" dirty="0" smtClean="0">
                <a:latin typeface="Microsoft YaHei" charset="-122"/>
                <a:ea typeface="Microsoft YaHei" charset="-122"/>
                <a:cs typeface="Microsoft YaHei" charset="-122"/>
              </a:rPr>
              <a:t>3 </a:t>
            </a:r>
            <a:r>
              <a:rPr kumimoji="1"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步</a:t>
            </a:r>
            <a:endParaRPr kumimoji="1" lang="en-US" altLang="zh-CN" sz="12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30000"/>
              </a:lnSpc>
              <a:buBlip>
                <a:blip r:embed="rId3"/>
              </a:buBlip>
            </a:pPr>
            <a:endParaRPr kumimoji="1" lang="en-US" altLang="zh-CN" sz="13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8489247" y="373071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995988" y="451801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721462" y="3656287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8424601" y="4113487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795890" y="419717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939384" y="3799066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9257122" y="4090243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99029" y="4657180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9251141" y="321117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602930" y="3296669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736993" y="3579738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866194" y="3300613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9938980" y="3799332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0112702" y="347046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0121100" y="381990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9791766" y="3013599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10211312" y="3186243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330624" y="365416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8903669" y="4461460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9553694" y="4549439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9854712" y="5146251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10476141" y="4635619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0152856" y="4260146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9467058" y="4970397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9106953" y="487311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9680587" y="4224757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0304849" y="5135330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1217596" y="419841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10945958" y="4949333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0792673" y="4296342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7703363" y="37990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0078428" y="467026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8275745" y="299545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7995988" y="35588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7855763" y="39514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364278" y="33347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8829241" y="304057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8201317" y="485959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9178745" y="277767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8008163" y="41038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9166237" y="35848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9357909" y="370775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9739970" y="26893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0121100" y="27927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8532372" y="271832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7866716" y="294160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8804820" y="2680969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9519782" y="20861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10644148" y="392061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0683458" y="35448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10520975" y="28520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10436482" y="255146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10973907" y="305986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10923192" y="35766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11224407" y="3375041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10745519" y="330680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1219443" y="36012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9273196" y="2404397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65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9223577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基于多通道模型引入上下文的情感识别 </a:t>
            </a:r>
            <a:r>
              <a:rPr lang="en-US" altLang="zh-CN" sz="2600" dirty="0" smtClean="0"/>
              <a:t>- </a:t>
            </a:r>
            <a:r>
              <a:rPr lang="zh-CN" altLang="en-US" sz="2600" dirty="0" smtClean="0"/>
              <a:t>数据</a:t>
            </a:r>
            <a:r>
              <a:rPr lang="zh-CN" altLang="en-US" sz="2600" dirty="0"/>
              <a:t>预处理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内容占位符 2"/>
          <p:cNvSpPr txBox="1">
            <a:spLocks/>
          </p:cNvSpPr>
          <p:nvPr/>
        </p:nvSpPr>
        <p:spPr>
          <a:xfrm>
            <a:off x="730279" y="1131320"/>
            <a:ext cx="5126511" cy="4893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+mn-ea"/>
                <a:cs typeface="Times New Roman" charset="0"/>
              </a:rPr>
              <a:t>全</a:t>
            </a:r>
            <a:r>
              <a:rPr kumimoji="1" lang="zh-CN" altLang="en-US" sz="1800" dirty="0" smtClean="0">
                <a:latin typeface="+mn-ea"/>
                <a:cs typeface="Times New Roman" charset="0"/>
              </a:rPr>
              <a:t>字母</a:t>
            </a:r>
            <a:r>
              <a:rPr kumimoji="1" lang="zh-CN" altLang="en-US" sz="1800" dirty="0">
                <a:latin typeface="+mn-ea"/>
                <a:cs typeface="Times New Roman" charset="0"/>
              </a:rPr>
              <a:t>大写的</a:t>
            </a:r>
            <a:r>
              <a:rPr kumimoji="1" lang="zh-CN" altLang="en-US" sz="1800" dirty="0" smtClean="0">
                <a:latin typeface="+mn-ea"/>
                <a:cs typeface="Times New Roman" charset="0"/>
              </a:rPr>
              <a:t>内容</a:t>
            </a:r>
            <a:endParaRPr kumimoji="1" lang="en-US" altLang="zh-TW" sz="1800" dirty="0" smtClean="0">
              <a:latin typeface="+mn-ea"/>
              <a:cs typeface="Times New Roman" charset="0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YAYYYY”</a:t>
            </a:r>
            <a:r>
              <a:rPr kumimoji="1" lang="en-US" altLang="zh-CN" sz="14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&lt;</a:t>
            </a:r>
            <a:r>
              <a:rPr kumimoji="1" lang="en-US" altLang="zh-CN" sz="1400" dirty="0" err="1" smtClean="0">
                <a:latin typeface="+mn-ea"/>
                <a:cs typeface="Times New Roman" charset="0"/>
              </a:rPr>
              <a:t>allcap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&gt;”,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err="1" smtClean="0">
                <a:latin typeface="+mn-ea"/>
                <a:cs typeface="Times New Roman" charset="0"/>
              </a:rPr>
              <a:t>yayyyy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”,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&lt;/</a:t>
            </a:r>
            <a:r>
              <a:rPr kumimoji="1" lang="en-US" altLang="zh-CN" sz="1400" dirty="0" err="1" smtClean="0">
                <a:latin typeface="+mn-ea"/>
                <a:cs typeface="Times New Roman" charset="0"/>
              </a:rPr>
              <a:t>allcap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&gt;”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+mn-ea"/>
                <a:cs typeface="Times New Roman" charset="0"/>
              </a:rPr>
              <a:t>重复</a:t>
            </a:r>
            <a:r>
              <a:rPr kumimoji="1" lang="zh-CN" altLang="en-US" sz="1800" dirty="0" smtClean="0">
                <a:latin typeface="+mn-ea"/>
                <a:cs typeface="Times New Roman" charset="0"/>
              </a:rPr>
              <a:t>次数大于等次三次的标点符号</a:t>
            </a:r>
            <a:endParaRPr kumimoji="1" lang="en-US" altLang="zh-TW" sz="1800" dirty="0" smtClean="0">
              <a:latin typeface="+mn-ea"/>
              <a:cs typeface="Times New Roman" charset="0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!!!”</a:t>
            </a:r>
            <a:r>
              <a:rPr kumimoji="1" lang="en-US" altLang="zh-CN" sz="14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!”,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&lt;repeated&gt;”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+mn-ea"/>
                <a:cs typeface="Times New Roman" charset="0"/>
              </a:rPr>
              <a:t>字母</a:t>
            </a:r>
            <a:r>
              <a:rPr kumimoji="1" lang="zh-CN" altLang="en-US" sz="1800" dirty="0" smtClean="0">
                <a:latin typeface="+mn-ea"/>
                <a:cs typeface="Times New Roman" charset="0"/>
              </a:rPr>
              <a:t>被故意重复的单词</a:t>
            </a:r>
            <a:endParaRPr kumimoji="1" lang="en-US" altLang="zh-TW" sz="1800" dirty="0" smtClean="0">
              <a:latin typeface="+mn-ea"/>
              <a:cs typeface="Times New Roman" charset="0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err="1" smtClean="0">
                <a:latin typeface="+mn-ea"/>
                <a:cs typeface="Times New Roman" charset="0"/>
              </a:rPr>
              <a:t>Noooooooo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”</a:t>
            </a:r>
            <a:r>
              <a:rPr kumimoji="1" lang="en-US" altLang="zh-CN" sz="14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No”,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&lt;elongated&gt;”</a:t>
            </a: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endParaRPr kumimoji="1" lang="en-US" altLang="zh-CN" sz="1400" dirty="0" smtClean="0">
              <a:latin typeface="+mn-ea"/>
              <a:cs typeface="Times New Roman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6285053" y="1080615"/>
            <a:ext cx="5617580" cy="4893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+mn-ea"/>
                <a:cs typeface="Times New Roman" charset="0"/>
              </a:rPr>
              <a:t>特定</a:t>
            </a:r>
            <a:r>
              <a:rPr kumimoji="1" lang="zh-CN" altLang="en-US" sz="1800" dirty="0" smtClean="0">
                <a:latin typeface="+mn-ea"/>
                <a:cs typeface="Times New Roman" charset="0"/>
              </a:rPr>
              <a:t>格式的内容</a:t>
            </a:r>
            <a:endParaRPr kumimoji="1" lang="en-US" altLang="zh-CN" sz="1800" dirty="0" smtClean="0">
              <a:latin typeface="+mn-ea"/>
              <a:cs typeface="Times New Roman" charset="0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+mn-ea"/>
                <a:cs typeface="Times New Roman" charset="0"/>
              </a:rPr>
              <a:t>数字串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 </a:t>
            </a:r>
            <a:r>
              <a:rPr kumimoji="1" lang="zh-CN" altLang="en-US" sz="14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&lt;</a:t>
            </a:r>
            <a:r>
              <a:rPr kumimoji="1" lang="en-US" altLang="zh-CN" sz="1400" dirty="0" err="1" smtClean="0">
                <a:latin typeface="+mn-ea"/>
                <a:cs typeface="Times New Roman" charset="0"/>
              </a:rPr>
              <a:t>num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&gt;”</a:t>
            </a:r>
            <a:r>
              <a:rPr kumimoji="1" lang="zh-TW" altLang="en-US" sz="1400" dirty="0" smtClean="0">
                <a:latin typeface="+mn-ea"/>
                <a:cs typeface="Times New Roman" charset="0"/>
              </a:rPr>
              <a:t>；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电话号码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 </a:t>
            </a:r>
            <a:r>
              <a:rPr kumimoji="1" lang="zh-CN" altLang="en-US" sz="14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&lt;phone&gt;”</a:t>
            </a:r>
            <a:r>
              <a:rPr kumimoji="1" lang="zh-TW" altLang="en-US" sz="1400" dirty="0" smtClean="0">
                <a:latin typeface="+mn-ea"/>
                <a:cs typeface="Times New Roman" charset="0"/>
              </a:rPr>
              <a:t>；</a:t>
            </a:r>
            <a:endParaRPr kumimoji="1" lang="en-US" altLang="zh-TW" sz="1400" dirty="0" smtClean="0">
              <a:latin typeface="+mn-ea"/>
              <a:cs typeface="Times New Roman" charset="0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+mn-ea"/>
                <a:cs typeface="Times New Roman" charset="0"/>
              </a:rPr>
              <a:t>日期和时间分别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 </a:t>
            </a:r>
            <a:r>
              <a:rPr kumimoji="1" lang="zh-CN" altLang="en-US" sz="14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&lt;date&gt;”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和“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&lt;time&gt;”</a:t>
            </a:r>
            <a:r>
              <a:rPr kumimoji="1" lang="zh-TW" altLang="en-US" sz="1400" dirty="0" smtClean="0">
                <a:latin typeface="+mn-ea"/>
                <a:cs typeface="Times New Roman" charset="0"/>
              </a:rPr>
              <a:t>；</a:t>
            </a:r>
            <a:endParaRPr kumimoji="1" lang="en-US" altLang="zh-TW" sz="1400" dirty="0" smtClean="0">
              <a:latin typeface="+mn-ea"/>
              <a:cs typeface="Times New Roman" charset="0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+mn-ea"/>
                <a:cs typeface="Times New Roman" charset="0"/>
              </a:rPr>
              <a:t>数字百分比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 </a:t>
            </a:r>
            <a:r>
              <a:rPr kumimoji="1" lang="zh-CN" altLang="en-US" sz="14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&lt;percentage&gt;”</a:t>
            </a:r>
            <a:r>
              <a:rPr kumimoji="1" lang="zh-TW" altLang="en-US" sz="1400" dirty="0" smtClean="0">
                <a:latin typeface="+mn-ea"/>
                <a:cs typeface="Times New Roman" charset="0"/>
              </a:rPr>
              <a:t>；</a:t>
            </a:r>
            <a:endParaRPr kumimoji="1" lang="en-US" altLang="zh-TW" sz="1400" dirty="0" smtClean="0">
              <a:latin typeface="+mn-ea"/>
              <a:cs typeface="Times New Roman" charset="0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+mn-ea"/>
                <a:cs typeface="Times New Roman" charset="0"/>
              </a:rPr>
              <a:t>超链接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 </a:t>
            </a:r>
            <a:r>
              <a:rPr kumimoji="1" lang="zh-CN" altLang="en-US" sz="14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&lt;</a:t>
            </a:r>
            <a:r>
              <a:rPr kumimoji="1" lang="en-US" altLang="zh-CN" sz="1400" dirty="0" err="1" smtClean="0">
                <a:latin typeface="+mn-ea"/>
                <a:cs typeface="Times New Roman" charset="0"/>
              </a:rPr>
              <a:t>url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&gt;”</a:t>
            </a:r>
            <a:endParaRPr kumimoji="1" lang="en-US" altLang="zh-TW" sz="1400" dirty="0" smtClean="0">
              <a:latin typeface="+mn-ea"/>
              <a:cs typeface="Times New Roman" charset="0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en-US" altLang="zh-TW" sz="1400" dirty="0" smtClean="0">
                <a:cs typeface="Times New Roman" charset="0"/>
              </a:rPr>
              <a:t>etc.</a:t>
            </a:r>
            <a:endParaRPr kumimoji="1" lang="en-US" altLang="zh-CN" sz="1400" dirty="0" smtClean="0">
              <a:cs typeface="Times New Roman" charset="0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+mn-ea"/>
                <a:cs typeface="Times New Roman" charset="0"/>
              </a:rPr>
              <a:t>由</a:t>
            </a:r>
            <a:r>
              <a:rPr kumimoji="1" lang="zh-CN" altLang="en-US" sz="1800" dirty="0" smtClean="0">
                <a:latin typeface="+mn-ea"/>
                <a:cs typeface="Times New Roman" charset="0"/>
              </a:rPr>
              <a:t>多个标点符号组成的表情符</a:t>
            </a:r>
            <a:endParaRPr kumimoji="1" lang="en-US" altLang="zh-TW" sz="1800" dirty="0" smtClean="0">
              <a:latin typeface="+mn-ea"/>
              <a:cs typeface="Times New Roman" charset="0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:)”</a:t>
            </a:r>
            <a:r>
              <a:rPr kumimoji="1" lang="en-US" altLang="zh-CN" sz="14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&lt;happy&gt;”</a:t>
            </a: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:((”</a:t>
            </a:r>
            <a:r>
              <a:rPr kumimoji="1" lang="en-US" altLang="zh-CN" sz="14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&lt;sad&gt;”</a:t>
            </a: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TW" altLang="en-US" sz="1400" dirty="0" smtClean="0">
                <a:latin typeface="+mn-ea"/>
                <a:cs typeface="Times New Roman" charset="0"/>
              </a:rPr>
              <a:t> 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etc.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+mn-ea"/>
                <a:cs typeface="Times New Roman" charset="0"/>
              </a:rPr>
              <a:t>英文的大小</a:t>
            </a:r>
            <a:r>
              <a:rPr kumimoji="1" lang="zh-CN" altLang="en-US" sz="1800" dirty="0" smtClean="0">
                <a:latin typeface="+mn-ea"/>
                <a:cs typeface="Times New Roman" charset="0"/>
              </a:rPr>
              <a:t>写统一转换成小写</a:t>
            </a:r>
            <a:endParaRPr kumimoji="1" lang="zh-CN" altLang="en-US" sz="1800" dirty="0">
              <a:latin typeface="+mn-ea"/>
              <a:cs typeface="Microsoft YaHei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649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383604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基于多通道模型引入上下文的情感</a:t>
            </a:r>
            <a:r>
              <a:rPr lang="zh-CN" altLang="en-US" sz="2600"/>
              <a:t>识别 </a:t>
            </a:r>
            <a:r>
              <a:rPr lang="en-US" altLang="zh-CN" sz="2600" dirty="0" smtClean="0"/>
              <a:t>- </a:t>
            </a:r>
            <a:r>
              <a:rPr lang="zh-CN" altLang="en-US" sz="2600" dirty="0" smtClean="0"/>
              <a:t>评价指标</a:t>
            </a:r>
            <a:endParaRPr lang="zh-CN" altLang="en-US" sz="2600" dirty="0"/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内容占位符 2"/>
              <p:cNvSpPr txBox="1">
                <a:spLocks/>
              </p:cNvSpPr>
              <p:nvPr/>
            </p:nvSpPr>
            <p:spPr>
              <a:xfrm>
                <a:off x="730279" y="1131320"/>
                <a:ext cx="10254096" cy="48938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以针对 </a:t>
                </a:r>
                <a:r>
                  <a:rPr kumimoji="1" lang="zh-CN" altLang="en-US" sz="1600" i="1" dirty="0" smtClean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  <a:r>
                  <a:rPr kumimoji="1" lang="zh-CN" altLang="en-US" sz="1600" i="1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、</a:t>
                </a:r>
                <a:r>
                  <a:rPr kumimoji="1" lang="zh-CN" altLang="en-US" sz="1600" i="1" dirty="0" smtClean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  <a:r>
                  <a:rPr kumimoji="1" lang="zh-CN" altLang="en-US" sz="1600" i="1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、</a:t>
                </a:r>
                <a:r>
                  <a:rPr kumimoji="1" lang="zh-CN" altLang="en-US" sz="1600" i="1" dirty="0" smtClean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的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F1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值作为主要评价指标</a:t>
                </a:r>
                <a:endParaRPr kumimoji="1" lang="en-US" altLang="zh-CN" sz="16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0" indent="0">
                  <a:lnSpc>
                    <a:spcPct val="130000"/>
                  </a:lnSpc>
                  <a:spcAft>
                    <a:spcPts val="1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𝜇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16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Pr>
                        <m:num>
                          <m:r>
                            <a:rPr kumimoji="1" lang="en-US" altLang="zh-CN" sz="16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2×</m:t>
                          </m:r>
                          <m:sSub>
                            <m:sSubPr>
                              <m:ctrlPr>
                                <a:rPr kumimoji="1" lang="en-US" altLang="zh-CN" sz="16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𝜇</m:t>
                              </m:r>
                            </m:sub>
                          </m:sSub>
                          <m:r>
                            <a:rPr kumimoji="1" lang="en-US" altLang="zh-CN" sz="1600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×</m:t>
                          </m:r>
                          <m:sSub>
                            <m:sSubPr>
                              <m:ctrlPr>
                                <a:rPr kumimoji="1" lang="en-US" altLang="zh-CN" sz="16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1" lang="en-US" altLang="zh-CN" sz="1600" i="1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CN" sz="16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CN" sz="1600" i="1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𝜇</m:t>
                              </m:r>
                            </m:sub>
                          </m:sSub>
                          <m:r>
                            <a:rPr kumimoji="1" lang="mr-IN" altLang="zh-CN" sz="16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sz="1600" i="1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1" lang="en-US" altLang="zh-CN" sz="1600" i="1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en-US" altLang="zh-CN" sz="16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60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𝑃</m:t>
                        </m:r>
                      </m:e>
                      <m:sub>
                        <m:r>
                          <a:rPr kumimoji="1" lang="en-US" altLang="zh-CN" sz="16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𝜇</m:t>
                        </m:r>
                      </m:sub>
                    </m:sSub>
                    <m:r>
                      <a:rPr kumimoji="1" lang="en-US" altLang="zh-CN" sz="160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 </m:t>
                    </m:r>
                  </m:oMath>
                </a14:m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6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𝑅</m:t>
                        </m:r>
                      </m:e>
                      <m:sub>
                        <m:r>
                          <a:rPr kumimoji="1" lang="en-US" altLang="zh-CN" sz="16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𝜇</m:t>
                        </m:r>
                      </m:sub>
                    </m:sSub>
                  </m:oMath>
                </a14:m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分别是针对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i="1" dirty="0" smtClean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  <a:r>
                  <a:rPr kumimoji="1" lang="zh-CN" altLang="en-US" sz="16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、</a:t>
                </a:r>
                <a:r>
                  <a:rPr kumimoji="1" lang="zh-CN" altLang="en-US" sz="16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  <a:r>
                  <a:rPr kumimoji="1" lang="zh-CN" altLang="en-US" sz="16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、</a:t>
                </a:r>
                <a:r>
                  <a:rPr kumimoji="1" lang="zh-CN" altLang="en-US" sz="1600" i="1" dirty="0" smtClean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  <a:r>
                  <a:rPr kumimoji="1" lang="en-US" altLang="zh-CN" sz="1600" i="1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三个情感类别的正确率和召回率</a:t>
                </a:r>
                <a:endParaRPr kumimoji="1" lang="en-US" altLang="zh-CN" sz="16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0" indent="0" algn="ctr">
                  <a:lnSpc>
                    <a:spcPct val="130000"/>
                  </a:lnSpc>
                  <a:spcAft>
                    <a:spcPts val="1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dirty="0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kumimoji="1" lang="en-US" altLang="zh-CN" sz="1600" i="1" dirty="0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sz="1600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𝜇</m:t>
                          </m:r>
                        </m:sub>
                      </m:sSub>
                      <m:r>
                        <a:rPr kumimoji="1" lang="en-US" altLang="zh-CN" sz="1600" i="1" dirty="0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1600" i="1" dirty="0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mr-IN" altLang="zh-CN" sz="160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sz="1600" b="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  <m:r>
                                <a:rPr kumimoji="1" lang="en-US" altLang="zh-CN" sz="1600" b="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∈</m:t>
                              </m:r>
                              <m:r>
                                <a:rPr kumimoji="1" lang="en-US" altLang="zh-CN" sz="1600" b="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𝐶</m:t>
                              </m:r>
                            </m:sub>
                            <m:sup/>
                            <m:e>
                              <m:r>
                                <a:rPr kumimoji="1" lang="en-US" altLang="zh-CN" sz="1600" b="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kumimoji="1" lang="en-US" altLang="zh-CN" sz="1600" b="0" i="1" dirty="0" smtClean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b="0" i="1" dirty="0" smtClean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1" lang="en-US" altLang="zh-CN" sz="1600" b="0" i="1" dirty="0" smtClean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mr-IN" altLang="zh-CN" sz="160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sz="1600" b="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  <m:r>
                                <a:rPr kumimoji="1" lang="en-US" altLang="zh-CN" sz="1600" b="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∈</m:t>
                              </m:r>
                              <m:r>
                                <a:rPr kumimoji="1" lang="en-US" altLang="zh-CN" sz="1600" b="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𝐶</m:t>
                              </m:r>
                            </m:sub>
                            <m:sup/>
                            <m:e>
                              <m:r>
                                <a:rPr kumimoji="1" lang="en-US" altLang="zh-CN" sz="1600" b="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(</m:t>
                              </m:r>
                              <m:r>
                                <a:rPr kumimoji="1" lang="en-US" altLang="zh-CN" sz="1600" b="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kumimoji="1" lang="en-US" altLang="zh-CN" sz="1600" b="0" i="1" dirty="0" smtClean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b="0" i="1" dirty="0" smtClean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1" lang="en-US" altLang="zh-CN" sz="1600" b="0" i="1" dirty="0" smtClean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kumimoji="1" lang="en-US" altLang="zh-CN" sz="1600" b="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+</m:t>
                              </m:r>
                              <m:r>
                                <a:rPr kumimoji="1" lang="en-US" altLang="zh-CN" sz="1600" b="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𝐹</m:t>
                              </m:r>
                              <m:sSub>
                                <m:sSubPr>
                                  <m:ctrlPr>
                                    <a:rPr kumimoji="1" lang="en-US" altLang="zh-CN" sz="1600" b="0" i="1" dirty="0" smtClean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b="0" i="1" dirty="0" smtClean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1" lang="en-US" altLang="zh-CN" sz="1600" b="0" i="1" dirty="0" smtClean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kumimoji="1" lang="en-US" altLang="zh-CN" sz="1600" b="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kumimoji="1" lang="en-US" altLang="zh-CN" sz="1600" b="0" i="1" dirty="0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                   </m:t>
                      </m:r>
                      <m:sSub>
                        <m:sSubPr>
                          <m:ctrlPr>
                            <a:rPr kumimoji="1" lang="en-US" altLang="zh-CN" sz="1600" i="1" dirty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kumimoji="1" lang="en-US" altLang="zh-CN" sz="1600" b="0" i="1" dirty="0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CN" sz="1600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𝜇</m:t>
                          </m:r>
                        </m:sub>
                      </m:sSub>
                      <m:r>
                        <a:rPr kumimoji="1" lang="en-US" altLang="zh-CN" sz="1600" i="1" dirty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1600" i="1" dirty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mr-IN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∈</m:t>
                              </m:r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𝐶</m:t>
                              </m:r>
                            </m:sub>
                            <m:sup/>
                            <m:e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kumimoji="1" lang="en-US" altLang="zh-CN" sz="1600" i="1" dirty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i="1" dirty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1" lang="en-US" altLang="zh-CN" sz="1600" b="0" i="1" dirty="0" smtClean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mr-IN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∈</m:t>
                              </m:r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𝐶</m:t>
                              </m:r>
                            </m:sub>
                            <m:sup/>
                            <m:e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(</m:t>
                              </m:r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kumimoji="1" lang="en-US" altLang="zh-CN" sz="1600" i="1" dirty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i="1" dirty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1" lang="en-US" altLang="zh-CN" sz="1600" b="0" i="1" dirty="0" smtClean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+</m:t>
                              </m:r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𝐹</m:t>
                              </m:r>
                              <m:sSub>
                                <m:sSubPr>
                                  <m:ctrlPr>
                                    <a:rPr kumimoji="1" lang="en-US" altLang="zh-CN" sz="1600" i="1" dirty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b="0" i="1" dirty="0" smtClean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kumimoji="1" lang="en-US" altLang="zh-CN" sz="1600" b="0" i="1" dirty="0" smtClean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en-US" altLang="zh-CN" sz="16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en-US" altLang="zh-CN" sz="16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对应情感类别集合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{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i="1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  <a:r>
                  <a:rPr kumimoji="1" lang="zh-CN" altLang="en-US" sz="1600" i="1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，</a:t>
                </a:r>
                <a:r>
                  <a:rPr kumimoji="1" lang="zh-CN" altLang="en-US" sz="1600" i="1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  <a:r>
                  <a:rPr kumimoji="1" lang="zh-CN" altLang="en-US" sz="1600" i="1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，</a:t>
                </a:r>
                <a:r>
                  <a:rPr kumimoji="1" lang="zh-CN" altLang="en-US" sz="1600" i="1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  <a:r>
                  <a:rPr kumimoji="1" lang="zh-CN" altLang="en-US" sz="1600" i="1" dirty="0" smtClean="0">
                    <a:solidFill>
                      <a:srgbClr val="2B5999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}</a:t>
                </a:r>
              </a:p>
              <a:p>
                <a:pPr>
                  <a:lnSpc>
                    <a:spcPct val="130000"/>
                  </a:lnSpc>
                  <a:buBlip>
                    <a:blip r:embed="rId3"/>
                  </a:buBlip>
                </a:pPr>
                <a14:m>
                  <m:oMath xmlns:m="http://schemas.openxmlformats.org/officeDocument/2006/math">
                    <m:r>
                      <a:rPr kumimoji="1" lang="en-US" altLang="zh-CN" sz="16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𝑇</m:t>
                    </m:r>
                    <m:sSub>
                      <m:sSubPr>
                        <m:ctrlPr>
                          <a:rPr kumimoji="1" lang="en-US" altLang="zh-CN" sz="16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6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𝑃</m:t>
                        </m:r>
                      </m:e>
                      <m:sub>
                        <m:r>
                          <a:rPr kumimoji="1" lang="en-US" altLang="zh-CN" sz="16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表示被预测为类别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6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，且真实标签为类别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6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 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的样本数量</a:t>
                </a:r>
                <a:endParaRPr kumimoji="1" lang="en-US" altLang="zh-CN" sz="16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30000"/>
                  </a:lnSpc>
                  <a:buBlip>
                    <a:blip r:embed="rId3"/>
                  </a:buBlip>
                </a:pPr>
                <a14:m>
                  <m:oMath xmlns:m="http://schemas.openxmlformats.org/officeDocument/2006/math">
                    <m:r>
                      <a:rPr kumimoji="1" lang="en-US" altLang="zh-CN" sz="16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𝐹</m:t>
                    </m:r>
                    <m:sSub>
                      <m:sSubPr>
                        <m:ctrlPr>
                          <a:rPr kumimoji="1" lang="en-US" altLang="zh-CN" sz="16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6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𝑃</m:t>
                        </m:r>
                      </m:e>
                      <m:sub>
                        <m:r>
                          <a:rPr kumimoji="1" lang="en-US" altLang="zh-CN" sz="16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表示被预测为类别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6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，但真实标签不是类别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6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 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的样本数量</a:t>
                </a:r>
                <a:endParaRPr kumimoji="1" lang="en-US" altLang="zh-CN" sz="16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30000"/>
                  </a:lnSpc>
                  <a:buBlip>
                    <a:blip r:embed="rId3"/>
                  </a:buBlip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6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𝐹𝑁</m:t>
                        </m:r>
                      </m:e>
                      <m:sub>
                        <m:r>
                          <a:rPr kumimoji="1" lang="en-US" altLang="zh-CN" sz="16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表示被预测为不是类别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6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，但真实标签为类别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6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 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的样本数量</a:t>
                </a:r>
                <a:endParaRPr kumimoji="1" lang="en-US" altLang="zh-CN" sz="12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2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79" y="1131320"/>
                <a:ext cx="10254096" cy="48938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64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339702"/>
            <a:ext cx="7540257" cy="4837261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模型</a:t>
            </a: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训练策略</a:t>
            </a:r>
            <a:endParaRPr kumimoji="1"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6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基于</a:t>
            </a:r>
            <a:r>
              <a:rPr kumimoji="1" lang="zh-TW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</a:t>
            </a:r>
            <a:r>
              <a:rPr kumimoji="1" lang="zh-TW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的每个样本随机生成一个新的样本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60000"/>
              </a:lnSpc>
              <a:buBlip>
                <a:blip r:embed="rId3"/>
              </a:buBlip>
            </a:pPr>
            <a:r>
              <a:rPr kumimoji="1"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在三轮发言中随机选择一轮，再在该轮发言中随机删掉一个词</a:t>
            </a:r>
            <a:endParaRPr kumimoji="1" lang="en-US" altLang="zh-CN" sz="12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60000"/>
              </a:lnSpc>
              <a:buBlip>
                <a:blip r:embed="rId3"/>
              </a:buBlip>
            </a:pPr>
            <a:r>
              <a:rPr kumimoji="1"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对 </a:t>
            </a:r>
            <a:r>
              <a:rPr kumimoji="1" lang="zh-CN" altLang="en-US" sz="12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</a:t>
            </a:r>
            <a:r>
              <a:rPr kumimoji="1" lang="zh-TW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kumimoji="1"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大部分样本在忽略一个单词后并不会带来情感类别的变化</a:t>
            </a:r>
            <a:endParaRPr kumimoji="1" lang="en-US" altLang="zh-CN" sz="12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60000"/>
              </a:lnSpc>
              <a:buBlip>
                <a:blip r:embed="rId3"/>
              </a:buBlip>
            </a:pPr>
            <a:r>
              <a:rPr kumimoji="1"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对 </a:t>
            </a:r>
            <a:r>
              <a:rPr kumimoji="1" lang="zh-CN" altLang="en-US" sz="12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开心</a:t>
            </a:r>
            <a:r>
              <a:rPr kumimoji="1"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zh-CN" altLang="en-US" sz="12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悲伤</a:t>
            </a:r>
            <a:r>
              <a:rPr kumimoji="1"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zh-CN" altLang="en-US" sz="12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愤怒</a:t>
            </a:r>
            <a:r>
              <a:rPr kumimoji="1"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，大部分样本仅以一个或几个单词表达其情感</a:t>
            </a:r>
            <a:endParaRPr kumimoji="1" lang="en-US" altLang="zh-CN" sz="12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60000"/>
              </a:lnSpc>
              <a:buBlip>
                <a:blip r:embed="rId3"/>
              </a:buBlip>
            </a:pP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采用 </a:t>
            </a:r>
            <a:r>
              <a:rPr kumimoji="1" lang="en-US" altLang="zh-CN" sz="1400" dirty="0" err="1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Baziotis</a:t>
            </a:r>
            <a:r>
              <a:rPr kumimoji="1" lang="en-US" altLang="zh-CN" sz="1400" dirty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dirty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等人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提供的</a:t>
            </a:r>
            <a:r>
              <a:rPr kumimoji="1" lang="zh-CN" altLang="en-US" sz="1400" dirty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词向量模型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初始化词嵌入层的参数</a:t>
            </a:r>
            <a:endParaRPr kumimoji="1" lang="en-US" altLang="zh-CN" sz="1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60000"/>
              </a:lnSpc>
              <a:buBlip>
                <a:blip r:embed="rId3"/>
              </a:buBlip>
            </a:pP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对于词向量模型中未被覆盖的单词，</a:t>
            </a:r>
            <a:r>
              <a:rPr kumimoji="1" lang="zh-CN" altLang="en-US" sz="1400" dirty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随机生成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其词向量</a:t>
            </a:r>
            <a:endParaRPr kumimoji="1" lang="en-US" altLang="zh-CN" sz="1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60000"/>
              </a:lnSpc>
              <a:buBlip>
                <a:blip r:embed="rId3"/>
              </a:buBlip>
            </a:pP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对词嵌入层输出的词向量序列添加 </a:t>
            </a:r>
            <a:r>
              <a:rPr kumimoji="1" lang="zh-CN" altLang="en-US" sz="1400" dirty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高斯噪音</a:t>
            </a:r>
            <a:endParaRPr kumimoji="1" lang="en-US" altLang="zh-CN" sz="1400" dirty="0">
              <a:solidFill>
                <a:srgbClr val="00B0F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60000"/>
              </a:lnSpc>
              <a:buBlip>
                <a:blip r:embed="rId3"/>
              </a:buBlip>
            </a:pP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在特征编码器和概率预测器之间添加 </a:t>
            </a:r>
            <a:r>
              <a:rPr kumimoji="1" lang="en-US" altLang="zh-CN" sz="1400" dirty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Dropout</a:t>
            </a:r>
            <a:r>
              <a:rPr kumimoji="1" lang="zh-CN" altLang="en-US" sz="1400" dirty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层</a:t>
            </a:r>
            <a:endParaRPr kumimoji="1" lang="en-US" altLang="zh-CN" sz="1400" dirty="0">
              <a:solidFill>
                <a:srgbClr val="00B0F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6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对于损失函数，加入了概率预测器中两个全联接层的权重的 </a:t>
            </a:r>
            <a:r>
              <a:rPr kumimoji="1" lang="en-US" altLang="zh-CN" sz="1400" dirty="0" smtClean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L2 </a:t>
            </a:r>
            <a:r>
              <a:rPr kumimoji="1" lang="zh-CN" altLang="en-US" sz="1400" dirty="0" smtClean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正则项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60000"/>
              </a:lnSpc>
              <a:buBlip>
                <a:blip r:embed="rId3"/>
              </a:buBlip>
            </a:pP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67068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基于多通道模型引入上下文的情感识别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模型训练</a:t>
            </a:r>
            <a:endParaRPr lang="zh-CN" altLang="en-US" sz="2600" dirty="0"/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13289" y="1047629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577738"/>
              </p:ext>
            </p:extLst>
          </p:nvPr>
        </p:nvGraphicFramePr>
        <p:xfrm>
          <a:off x="8378456" y="1367695"/>
          <a:ext cx="3390088" cy="4205824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2690037"/>
                <a:gridCol w="700051"/>
              </a:tblGrid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b="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参数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b="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数值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词向量维数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300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RNN </a:t>
                      </a:r>
                      <a:r>
                        <a:rPr lang="zh-CN" altLang="en-U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内各隐藏层神经元数量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20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 </a:t>
                      </a:r>
                      <a:r>
                        <a:rPr lang="zh-CN" altLang="en-US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卷积核大小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200" b="0" i="0" u="none" strike="noStrike" dirty="0" smtClean="0">
                          <a:solidFill>
                            <a:schemeClr val="lt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 </a:t>
                      </a:r>
                      <a:r>
                        <a:rPr lang="zh-CN" altLang="en-U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过滤器数量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200" b="0" i="0" u="none" strike="noStrike" dirty="0" smtClean="0">
                          <a:solidFill>
                            <a:schemeClr val="lt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64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注意力机制的隐藏层神经元数量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200" b="0" i="0" u="none" strike="noStrike" dirty="0" smtClean="0">
                          <a:solidFill>
                            <a:schemeClr val="lt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概率预测器全连接层的神经元数量</a:t>
                      </a:r>
                      <a:endParaRPr lang="zh-CN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高斯噪音的标准方差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nb-NO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0.1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fr-FR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Dropout 比例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nb-NO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学习率初始值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nb-NO" sz="120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0.0</a:t>
                      </a:r>
                      <a:r>
                        <a:rPr lang="en-US" altLang="zh-CN" sz="120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05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学习率衰减系数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nb-NO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L2 </a:t>
                      </a:r>
                      <a:r>
                        <a:rPr lang="zh-CN" altLang="en-U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正则项权重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nb-NO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0.2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训练的迭代次数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200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训练的批大小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100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607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67068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基于多通道模型引入上下文的情感识别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470" y="1627718"/>
            <a:ext cx="4047885" cy="206689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654" y="3909401"/>
            <a:ext cx="4047885" cy="206689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2392709" y="5888664"/>
            <a:ext cx="2624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面向 </a:t>
            </a:r>
            <a:r>
              <a:rPr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开心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悲伤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愤怒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三分类</a:t>
            </a:r>
            <a:endParaRPr lang="zh-CN" altLang="en-US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999" y="3909401"/>
            <a:ext cx="4025459" cy="2052771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7354379" y="5888663"/>
            <a:ext cx="25506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面向</a:t>
            </a:r>
            <a:r>
              <a:rPr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400" i="1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</a:t>
            </a:r>
            <a:r>
              <a:rPr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400" i="1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不是其他</a:t>
            </a:r>
            <a:r>
              <a:rPr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二分类</a:t>
            </a:r>
            <a:endParaRPr lang="zh-CN" altLang="en-US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348251" y="3601623"/>
            <a:ext cx="14943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面向情感 </a:t>
            </a:r>
            <a:r>
              <a:rPr lang="zh-CN" altLang="en-US" sz="1400" i="1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四分类</a:t>
            </a:r>
            <a:endParaRPr lang="zh-CN" altLang="en-US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464784" y="1114572"/>
            <a:ext cx="3262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各子分类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问题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上各</a:t>
            </a:r>
            <a:r>
              <a:rPr lang="zh-CN" altLang="en-US" sz="1600" smtClean="0">
                <a:latin typeface="Microsoft YaHei" charset="-122"/>
                <a:ea typeface="Microsoft YaHei" charset="-122"/>
                <a:cs typeface="Microsoft YaHei" charset="-122"/>
              </a:rPr>
              <a:t>模型的识别性能</a:t>
            </a:r>
            <a:endParaRPr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753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19241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基于多通道模型引入上下文的情感识别 </a:t>
            </a:r>
            <a:r>
              <a:rPr lang="en-US" altLang="zh-CN" sz="2600" dirty="0"/>
              <a:t>-</a:t>
            </a:r>
            <a:r>
              <a:rPr lang="zh-CN" altLang="en-US" sz="2600" dirty="0"/>
              <a:t> 参赛结果 </a:t>
            </a:r>
            <a:endParaRPr lang="zh-CN" altLang="en-US" sz="2600" dirty="0"/>
          </a:p>
        </p:txBody>
      </p:sp>
      <p:sp>
        <p:nvSpPr>
          <p:cNvPr id="8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3" name="直接连接符 4"/>
          <p:cNvCxnSpPr/>
          <p:nvPr/>
        </p:nvCxnSpPr>
        <p:spPr>
          <a:xfrm>
            <a:off x="1302656" y="1023274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内容占位符 2"/>
              <p:cNvSpPr txBox="1">
                <a:spLocks/>
              </p:cNvSpPr>
              <p:nvPr/>
            </p:nvSpPr>
            <p:spPr>
              <a:xfrm>
                <a:off x="1302656" y="1928506"/>
                <a:ext cx="5385386" cy="44504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lnSpc>
                    <a:spcPct val="130000"/>
                  </a:lnSpc>
                  <a:spcBef>
                    <a:spcPts val="1000"/>
                  </a:spcBef>
                  <a:buBlip>
                    <a:blip r:embed="rId3"/>
                  </a:buBlip>
                </a:pP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多分类器分层识别算法组成</a:t>
                </a:r>
                <a:endParaRPr kumimoji="1"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原本的情感四分类</a:t>
                </a:r>
              </a:p>
              <a:p>
                <a:pPr lvl="2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模型： </a:t>
                </a:r>
                <a:r>
                  <a:rPr kumimoji="1" lang="en-US" altLang="zh-CN" sz="12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CNN</a:t>
                </a:r>
              </a:p>
              <a:p>
                <a:pPr lvl="2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200" dirty="0">
                    <a:ea typeface="Microsoft YaHei" charset="-122"/>
                    <a:cs typeface="Microsoft YaHei" charset="-122"/>
                  </a:rPr>
                  <a:t>参数</a:t>
                </a: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2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2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</m:sub>
                    </m:sSub>
                    <m:r>
                      <a:rPr kumimoji="1" lang="en-US" altLang="zh-CN" sz="12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=5</m:t>
                    </m:r>
                  </m:oMath>
                </a14:m>
                <a:endParaRPr kumimoji="1" lang="zh-CN" altLang="en-US" sz="12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面向</a:t>
                </a:r>
                <a:r>
                  <a:rPr kumimoji="1" lang="en-US" altLang="zh-CN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、</a:t>
                </a:r>
                <a:r>
                  <a:rPr kumimoji="1" lang="zh-CN" altLang="en-US" sz="14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、</a:t>
                </a:r>
                <a:r>
                  <a:rPr kumimoji="1" lang="zh-CN" altLang="en-US" sz="14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  <a:r>
                  <a:rPr kumimoji="1" lang="en-US" altLang="zh-CN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三分类</a:t>
                </a:r>
                <a:endParaRPr kumimoji="1" lang="en-US" altLang="zh-CN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模型： </a:t>
                </a:r>
                <a:r>
                  <a:rPr kumimoji="1" lang="en-US" altLang="zh-CN" sz="12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CNN</a:t>
                </a:r>
              </a:p>
              <a:p>
                <a:pPr lvl="2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200" dirty="0">
                    <a:ea typeface="Microsoft YaHei" charset="-122"/>
                    <a:cs typeface="Microsoft YaHei" charset="-122"/>
                  </a:rPr>
                  <a:t>参数</a:t>
                </a: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2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2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b>
                    </m:sSub>
                    <m:r>
                      <a:rPr kumimoji="1" lang="en-US" altLang="zh-CN" sz="12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=5</m:t>
                    </m:r>
                    <m:r>
                      <a:rPr kumimoji="1" lang="en-US" altLang="zh-CN" sz="12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, </m:t>
                    </m:r>
                    <m:r>
                      <a:rPr kumimoji="1" lang="en-US" altLang="zh-CN" sz="12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𝑡h</m:t>
                    </m:r>
                    <m:sSub>
                      <m:sSubPr>
                        <m:ctrlPr>
                          <a:rPr kumimoji="1" lang="en-US" altLang="zh-CN" sz="12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2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12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b>
                    </m:sSub>
                    <m:r>
                      <a:rPr kumimoji="1" lang="en-US" altLang="zh-CN" sz="12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=3</m:t>
                    </m:r>
                  </m:oMath>
                </a14:m>
                <a:endParaRPr kumimoji="1" lang="en-US" altLang="zh-CN" sz="12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面向</a:t>
                </a:r>
                <a:r>
                  <a:rPr kumimoji="1" lang="en-US" altLang="zh-CN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、</a:t>
                </a:r>
                <a:r>
                  <a:rPr kumimoji="1" lang="zh-CN" altLang="en-US" sz="14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不是其他</a:t>
                </a:r>
                <a:r>
                  <a:rPr kumimoji="1" lang="en-US" altLang="zh-CN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二分类</a:t>
                </a:r>
                <a:endParaRPr kumimoji="1" lang="en-US" altLang="zh-CN" sz="9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模型： </a:t>
                </a:r>
                <a:r>
                  <a:rPr kumimoji="1" lang="en-US" altLang="zh-CN" sz="12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GRU</a:t>
                </a:r>
              </a:p>
              <a:p>
                <a:pPr lvl="2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200" dirty="0">
                    <a:ea typeface="Microsoft YaHei" charset="-122"/>
                    <a:cs typeface="Microsoft YaHei" charset="-122"/>
                  </a:rPr>
                  <a:t>参数</a:t>
                </a: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2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3</m:t>
                        </m:r>
                      </m:sub>
                    </m:sSub>
                    <m:r>
                      <a:rPr kumimoji="1" lang="en-US" altLang="zh-CN" sz="12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=5</m:t>
                    </m:r>
                    <m:r>
                      <a:rPr kumimoji="1" lang="en-US" altLang="zh-CN" sz="12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, </m:t>
                    </m:r>
                    <m:r>
                      <a:rPr kumimoji="1" lang="en-US" altLang="zh-CN" sz="12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𝑡h</m:t>
                    </m:r>
                    <m:sSub>
                      <m:sSubPr>
                        <m:ctrlPr>
                          <a:rPr kumimoji="1" lang="en-US" altLang="zh-CN" sz="12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2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3</m:t>
                        </m:r>
                      </m:sub>
                    </m:sSub>
                    <m:r>
                      <a:rPr kumimoji="1" lang="en-US" altLang="zh-CN" sz="12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=3</m:t>
                    </m:r>
                  </m:oMath>
                </a14:m>
                <a:endParaRPr kumimoji="1" lang="en-US" altLang="zh-CN" sz="12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30000"/>
                  </a:lnSpc>
                  <a:buBlip>
                    <a:blip r:embed="rId3"/>
                  </a:buBlip>
                </a:pPr>
                <a:endParaRPr kumimoji="1" lang="en-US" altLang="zh-CN" sz="1200" i="1" dirty="0" smtClean="0">
                  <a:solidFill>
                    <a:schemeClr val="accent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1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656" y="1928506"/>
                <a:ext cx="5385386" cy="445045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/>
          <p:cNvSpPr/>
          <p:nvPr/>
        </p:nvSpPr>
        <p:spPr>
          <a:xfrm>
            <a:off x="2005780" y="1108372"/>
            <a:ext cx="8180439" cy="38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面向三轮对话的</a:t>
            </a:r>
            <a:r>
              <a:rPr kumimoji="1" lang="zh-TW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i="1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开心</a:t>
            </a:r>
            <a:r>
              <a:rPr kumimoji="1" lang="en-US" altLang="zh-CN" sz="16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sz="1600" i="1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悲伤</a:t>
            </a: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 / </a:t>
            </a:r>
            <a:r>
              <a:rPr kumimoji="1" lang="zh-CN" altLang="en-US" sz="1600" i="1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愤怒</a:t>
            </a: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 /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i="1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 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情感四分类</a:t>
            </a:r>
            <a:endParaRPr kumimoji="1"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396316" y="1635434"/>
            <a:ext cx="30716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i="1" dirty="0">
                <a:latin typeface="Times New Roman" charset="0"/>
                <a:ea typeface="Times New Roman" charset="0"/>
                <a:cs typeface="Times New Roman" charset="0"/>
              </a:rPr>
              <a:t>SemEval-</a:t>
            </a:r>
            <a:r>
              <a:rPr lang="zh-CN" altLang="en-US" sz="1400" i="1" dirty="0" smtClean="0">
                <a:latin typeface="Times New Roman" charset="0"/>
                <a:ea typeface="Times New Roman" charset="0"/>
                <a:cs typeface="Times New Roman" charset="0"/>
              </a:rPr>
              <a:t>201</a:t>
            </a:r>
            <a:r>
              <a:rPr lang="en-US" altLang="zh-CN" sz="1400" i="1" dirty="0" smtClean="0">
                <a:latin typeface="Times New Roman" charset="0"/>
                <a:ea typeface="Times New Roman" charset="0"/>
                <a:cs typeface="Times New Roman" charset="0"/>
              </a:rPr>
              <a:t>9</a:t>
            </a:r>
            <a:r>
              <a:rPr lang="zh-CN" altLang="en-US" sz="14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任务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三各参赛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系统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性能</a:t>
            </a:r>
            <a:endParaRPr lang="zh-CN" altLang="en-US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307026"/>
              </p:ext>
            </p:extLst>
          </p:nvPr>
        </p:nvGraphicFramePr>
        <p:xfrm>
          <a:off x="6589003" y="2014160"/>
          <a:ext cx="4686300" cy="3795121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914400"/>
                <a:gridCol w="2463800"/>
                <a:gridCol w="1308100"/>
              </a:tblGrid>
              <a:tr h="345011">
                <a:tc>
                  <a:txBody>
                    <a:bodyPr/>
                    <a:lstStyle/>
                    <a:p>
                      <a:r>
                        <a:rPr lang="zh-CN" altLang="en-US" sz="1600" b="0" u="none" strike="noStrike" kern="1200" baseline="0" dirty="0" smtClean="0">
                          <a:latin typeface="+mn-ea"/>
                          <a:ea typeface="+mn-ea"/>
                        </a:rPr>
                        <a:t>排名</a:t>
                      </a:r>
                      <a:endParaRPr lang="zh-CN" altLang="en-US" sz="1600" b="0" i="0" u="none" strike="noStrike" kern="1200" baseline="0" dirty="0" smtClean="0">
                        <a:solidFill>
                          <a:schemeClr val="lt1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u="none" strike="noStrike" kern="1200" baseline="0" dirty="0" smtClean="0">
                          <a:latin typeface="+mn-ea"/>
                          <a:ea typeface="+mn-ea"/>
                        </a:rPr>
                        <a:t>队伍名称</a:t>
                      </a:r>
                      <a:endParaRPr lang="zh-CN" altLang="en-US" sz="1600" b="0" i="0" u="none" strike="noStrike" kern="1200" baseline="0" dirty="0" smtClean="0">
                        <a:solidFill>
                          <a:schemeClr val="lt1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u="none" strike="noStrike" kern="1200" baseline="0" dirty="0" smtClean="0">
                          <a:latin typeface="+mn-ea"/>
                          <a:ea typeface="+mn-ea"/>
                        </a:rPr>
                        <a:t>F1</a:t>
                      </a:r>
                      <a:r>
                        <a:rPr lang="zh-CN" altLang="en-US" sz="1600" b="0" u="none" strike="noStrike" kern="1200" baseline="0" dirty="0" smtClean="0">
                          <a:latin typeface="+mn-ea"/>
                          <a:ea typeface="+mn-ea"/>
                        </a:rPr>
                        <a:t>值</a:t>
                      </a:r>
                      <a:endParaRPr lang="zh-CN" altLang="en-US" sz="1600" b="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/>
                </a:tc>
              </a:tr>
              <a:tr h="345011">
                <a:tc>
                  <a:txBody>
                    <a:bodyPr/>
                    <a:lstStyle/>
                    <a:p>
                      <a:r>
                        <a:rPr lang="en-US" altLang="zh-CN" sz="1600" b="0" u="none" strike="noStrike" kern="1200" baseline="0" dirty="0" smtClean="0">
                          <a:latin typeface="+mn-ea"/>
                          <a:ea typeface="+mn-ea"/>
                        </a:rPr>
                        <a:t>1</a:t>
                      </a:r>
                      <a:endParaRPr lang="en-US" altLang="zh-CN" sz="1600" b="0" i="0" u="none" strike="noStrike" kern="1200" baseline="0" dirty="0" smtClean="0">
                        <a:solidFill>
                          <a:schemeClr val="l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u="none" strike="noStrike" kern="1200" baseline="0" dirty="0" err="1" smtClean="0">
                          <a:latin typeface="+mn-ea"/>
                          <a:ea typeface="+mn-ea"/>
                        </a:rPr>
                        <a:t>PingAn</a:t>
                      </a:r>
                      <a:r>
                        <a:rPr lang="en-US" altLang="zh-CN" sz="1600" b="0" u="none" strike="noStrike" kern="12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600" b="0" u="none" strike="noStrike" kern="1200" baseline="0" dirty="0" err="1" smtClean="0">
                          <a:latin typeface="+mn-ea"/>
                          <a:ea typeface="+mn-ea"/>
                        </a:rPr>
                        <a:t>GammaLab</a:t>
                      </a:r>
                      <a:endParaRPr lang="zh-CN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u="none" strike="noStrike" kern="1200" baseline="0" dirty="0" smtClean="0">
                          <a:latin typeface="+mn-ea"/>
                          <a:ea typeface="+mn-ea"/>
                        </a:rPr>
                        <a:t>0.7959</a:t>
                      </a:r>
                      <a:endParaRPr lang="zh-CN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45011">
                <a:tc>
                  <a:txBody>
                    <a:bodyPr/>
                    <a:lstStyle/>
                    <a:p>
                      <a:r>
                        <a:rPr lang="en-US" altLang="zh-CN" sz="1600" b="0" i="0" u="none" strike="noStrike" kern="1200" baseline="0" dirty="0" smtClean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zh-CN" altLang="en-US" sz="1600" b="0" dirty="0" smtClean="0">
                          <a:latin typeface="+mn-ea"/>
                          <a:ea typeface="+mn-ea"/>
                        </a:rPr>
                        <a:t>无</a:t>
                      </a:r>
                      <a:r>
                        <a:rPr lang="en-US" altLang="zh-CN" sz="1600" b="0" dirty="0" smtClean="0">
                          <a:latin typeface="+mn-ea"/>
                          <a:ea typeface="+mn-ea"/>
                        </a:rPr>
                        <a:t>)</a:t>
                      </a:r>
                      <a:endParaRPr lang="zh-CN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latin typeface="+mn-lt"/>
                          <a:ea typeface="+mn-ea"/>
                        </a:rPr>
                        <a:t>0.7947</a:t>
                      </a:r>
                      <a:endParaRPr lang="zh-CN" altLang="en-US" sz="1600" b="0" dirty="0">
                        <a:latin typeface="+mn-lt"/>
                        <a:ea typeface="+mn-ea"/>
                      </a:endParaRPr>
                    </a:p>
                  </a:txBody>
                  <a:tcPr/>
                </a:tc>
              </a:tr>
              <a:tr h="345011">
                <a:tc>
                  <a:txBody>
                    <a:bodyPr/>
                    <a:lstStyle/>
                    <a:p>
                      <a:r>
                        <a:rPr lang="de-DE" altLang="zh-CN" sz="1600" b="0" u="none" strike="noStrike" kern="1200" baseline="0" dirty="0" smtClean="0">
                          <a:latin typeface="+mn-ea"/>
                          <a:ea typeface="+mn-ea"/>
                        </a:rPr>
                        <a:t>3</a:t>
                      </a:r>
                      <a:endParaRPr lang="de-DE" altLang="zh-CN" sz="1600" b="0" i="0" u="none" strike="noStrike" kern="1200" baseline="0" dirty="0" smtClean="0">
                        <a:solidFill>
                          <a:schemeClr val="l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CN" sz="1600" b="0" u="none" strike="noStrike" kern="1200" baseline="0" dirty="0" smtClean="0">
                          <a:latin typeface="+mn-ea"/>
                          <a:ea typeface="+mn-ea"/>
                        </a:rPr>
                        <a:t>NELEC</a:t>
                      </a:r>
                      <a:endParaRPr lang="zh-CN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CN" sz="1600" b="0" u="none" strike="noStrike" kern="1200" baseline="0" dirty="0" smtClean="0">
                          <a:latin typeface="+mn-ea"/>
                          <a:ea typeface="+mn-ea"/>
                        </a:rPr>
                        <a:t>0.7765</a:t>
                      </a:r>
                      <a:endParaRPr lang="de-DE" altLang="zh-CN" sz="1600" b="0" i="0" u="none" strike="noStrike" kern="1200" baseline="0" dirty="0" smtClean="0">
                        <a:solidFill>
                          <a:schemeClr val="l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45011">
                <a:tc>
                  <a:txBody>
                    <a:bodyPr/>
                    <a:lstStyle/>
                    <a:p>
                      <a:r>
                        <a:rPr lang="de-DE" altLang="zh-CN" sz="1600" b="0" u="none" strike="noStrike" kern="1200" baseline="0" dirty="0" smtClean="0">
                          <a:latin typeface="+mn-ea"/>
                          <a:ea typeface="+mn-ea"/>
                        </a:rPr>
                        <a:t>4</a:t>
                      </a:r>
                      <a:endParaRPr lang="de-DE" altLang="zh-CN" sz="1600" b="0" i="0" u="none" strike="noStrike" kern="1200" baseline="0" dirty="0" smtClean="0">
                        <a:solidFill>
                          <a:schemeClr val="l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altLang="zh-CN" sz="1600" b="0" u="none" strike="noStrike" kern="1200" baseline="0" dirty="0" err="1" smtClean="0">
                          <a:latin typeface="+mn-ea"/>
                          <a:ea typeface="+mn-ea"/>
                        </a:rPr>
                        <a:t>SymantoResearch</a:t>
                      </a:r>
                      <a:endParaRPr lang="zh-CN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CN" sz="1600" b="0" u="none" strike="noStrike" kern="1200" baseline="0" dirty="0" smtClean="0">
                          <a:latin typeface="+mn-ea"/>
                          <a:ea typeface="+mn-ea"/>
                        </a:rPr>
                        <a:t>0.7731</a:t>
                      </a:r>
                      <a:endParaRPr lang="zh-CN" altLang="en-US" sz="1600" b="0" dirty="0" smtClean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45011">
                <a:tc>
                  <a:txBody>
                    <a:bodyPr/>
                    <a:lstStyle/>
                    <a:p>
                      <a:r>
                        <a:rPr lang="tr-TR" altLang="zh-CN" sz="1600" b="0" u="none" strike="noStrike" kern="1200" baseline="0" dirty="0" smtClean="0">
                          <a:latin typeface="+mn-ea"/>
                          <a:ea typeface="+mn-ea"/>
                        </a:rPr>
                        <a:t>5</a:t>
                      </a:r>
                      <a:endParaRPr lang="tr-TR" altLang="zh-CN" sz="1600" b="0" i="0" u="none" strike="noStrike" kern="1200" baseline="0" dirty="0" smtClean="0">
                        <a:solidFill>
                          <a:schemeClr val="l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altLang="zh-CN" sz="1600" b="0" u="none" strike="noStrike" kern="1200" baseline="0" dirty="0" smtClean="0">
                          <a:latin typeface="+mn-ea"/>
                          <a:ea typeface="+mn-ea"/>
                        </a:rPr>
                        <a:t>ANA</a:t>
                      </a:r>
                      <a:endParaRPr lang="zh-CN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altLang="zh-CN" sz="1600" b="0" u="none" strike="noStrike" kern="1200" baseline="0" dirty="0" smtClean="0">
                          <a:latin typeface="+mn-ea"/>
                          <a:ea typeface="+mn-ea"/>
                        </a:rPr>
                        <a:t>0.7709</a:t>
                      </a:r>
                      <a:endParaRPr lang="tr-TR" altLang="zh-CN" sz="1600" b="0" i="0" u="none" strike="noStrike" kern="1200" baseline="0" dirty="0" smtClean="0">
                        <a:solidFill>
                          <a:schemeClr val="l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45011">
                <a:tc>
                  <a:txBody>
                    <a:bodyPr/>
                    <a:lstStyle/>
                    <a:p>
                      <a:r>
                        <a:rPr lang="nb-NO" altLang="zh-CN" sz="1600" b="0" u="none" strike="noStrike" kern="1200" baseline="0" dirty="0" smtClean="0">
                          <a:latin typeface="+mn-ea"/>
                          <a:ea typeface="+mn-ea"/>
                        </a:rPr>
                        <a:t>6</a:t>
                      </a:r>
                      <a:endParaRPr lang="nb-NO" altLang="zh-CN" sz="1600" b="0" i="0" u="none" strike="noStrike" kern="1200" baseline="0" dirty="0" smtClean="0">
                        <a:solidFill>
                          <a:schemeClr val="l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600" b="0" u="none" strike="noStrike" kern="1200" baseline="0" dirty="0" err="1" smtClean="0">
                          <a:latin typeface="+mn-ea"/>
                          <a:ea typeface="+mn-ea"/>
                        </a:rPr>
                        <a:t>CAiRE_HKUST</a:t>
                      </a:r>
                      <a:endParaRPr lang="zh-CN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600" b="0" u="none" strike="noStrike" kern="1200" baseline="0" dirty="0" smtClean="0">
                          <a:latin typeface="+mn-ea"/>
                          <a:ea typeface="+mn-ea"/>
                        </a:rPr>
                        <a:t>0.7677</a:t>
                      </a:r>
                      <a:endParaRPr lang="nb-NO" altLang="zh-CN" sz="1600" b="0" i="0" u="none" strike="noStrike" kern="1200" baseline="0" dirty="0" smtClean="0">
                        <a:solidFill>
                          <a:schemeClr val="l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45011">
                <a:tc>
                  <a:txBody>
                    <a:bodyPr/>
                    <a:lstStyle/>
                    <a:p>
                      <a:r>
                        <a:rPr lang="pt-BR" altLang="zh-CN" sz="1600" b="0" u="none" strike="noStrike" kern="1200" baseline="0" dirty="0" smtClean="0">
                          <a:latin typeface="+mn-ea"/>
                          <a:ea typeface="+mn-ea"/>
                        </a:rPr>
                        <a:t>7</a:t>
                      </a:r>
                      <a:endParaRPr lang="pt-BR" altLang="zh-CN" sz="1600" b="0" i="0" u="none" strike="noStrike" kern="1200" baseline="0" dirty="0" smtClean="0">
                        <a:solidFill>
                          <a:schemeClr val="l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zh-CN" sz="1600" b="0" u="none" strike="noStrike" kern="1200" baseline="0" dirty="0" smtClean="0">
                          <a:latin typeface="+mn-ea"/>
                          <a:ea typeface="+mn-ea"/>
                        </a:rPr>
                        <a:t>SNU_IDS</a:t>
                      </a:r>
                      <a:endParaRPr lang="zh-CN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zh-CN" sz="1600" b="0" u="none" strike="noStrike" kern="1200" baseline="0" dirty="0" smtClean="0">
                          <a:latin typeface="+mn-ea"/>
                          <a:ea typeface="+mn-ea"/>
                        </a:rPr>
                        <a:t>0.7661</a:t>
                      </a:r>
                      <a:endParaRPr lang="pt-BR" altLang="zh-CN" sz="1600" b="0" i="0" u="none" strike="noStrike" kern="1200" baseline="0" dirty="0" smtClean="0">
                        <a:solidFill>
                          <a:schemeClr val="l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45011">
                <a:tc>
                  <a:txBody>
                    <a:bodyPr/>
                    <a:lstStyle/>
                    <a:p>
                      <a:r>
                        <a:rPr lang="en-US" altLang="zh-CN" sz="1600" b="1" u="none" strike="noStrike" kern="1200" baseline="0" dirty="0" smtClean="0">
                          <a:solidFill>
                            <a:srgbClr val="FFFF00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en-US" altLang="zh-CN" sz="1600" b="1" i="0" u="none" strike="noStrike" kern="1200" baseline="0" dirty="0" smtClean="0">
                        <a:solidFill>
                          <a:srgbClr val="FFFF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u="none" strike="noStrike" kern="1200" baseline="0" dirty="0" smtClean="0">
                          <a:solidFill>
                            <a:srgbClr val="FFFF00"/>
                          </a:solidFill>
                          <a:latin typeface="+mn-ea"/>
                          <a:ea typeface="+mn-ea"/>
                        </a:rPr>
                        <a:t>THU_HCSI</a:t>
                      </a:r>
                      <a:endParaRPr lang="zh-CN" altLang="en-US" sz="1600" b="1" dirty="0">
                        <a:solidFill>
                          <a:srgbClr val="FFFF00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u="none" strike="noStrike" kern="1200" baseline="0" dirty="0" smtClean="0">
                          <a:solidFill>
                            <a:srgbClr val="FFFF00"/>
                          </a:solidFill>
                          <a:latin typeface="+mn-ea"/>
                          <a:ea typeface="+mn-ea"/>
                        </a:rPr>
                        <a:t>0.7616</a:t>
                      </a:r>
                      <a:endParaRPr lang="en-US" altLang="zh-CN" sz="1600" b="1" i="0" u="none" strike="noStrike" kern="1200" baseline="0" dirty="0" smtClean="0">
                        <a:solidFill>
                          <a:srgbClr val="FFFF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45011">
                <a:tc>
                  <a:txBody>
                    <a:bodyPr/>
                    <a:lstStyle/>
                    <a:p>
                      <a:r>
                        <a:rPr lang="en-US" altLang="zh-TW" sz="16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n-US" altLang="zh-CN" sz="1600" b="0" i="0" u="none" strike="noStrike" kern="1200" baseline="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zh-CN" altLang="en-US" sz="1600" b="0" dirty="0" smtClean="0">
                          <a:latin typeface="+mn-ea"/>
                          <a:ea typeface="+mn-ea"/>
                        </a:rPr>
                        <a:t>无</a:t>
                      </a:r>
                      <a:r>
                        <a:rPr lang="en-US" altLang="zh-CN" sz="1600" b="0" dirty="0" smtClean="0">
                          <a:latin typeface="+mn-ea"/>
                          <a:ea typeface="+mn-ea"/>
                        </a:rPr>
                        <a:t>)</a:t>
                      </a:r>
                      <a:endParaRPr lang="zh-CN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0.7608</a:t>
                      </a:r>
                      <a:endParaRPr lang="en-US" altLang="zh-CN" sz="1600" b="0" i="0" u="none" strike="noStrike" kern="1200" baseline="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450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600" b="0" u="none" strike="noStrike" kern="1200" baseline="0" dirty="0" smtClean="0">
                          <a:latin typeface="+mn-ea"/>
                          <a:ea typeface="+mn-ea"/>
                        </a:rPr>
                        <a:t>10</a:t>
                      </a:r>
                      <a:endParaRPr lang="zh-CN" altLang="en-US" sz="1600" b="0" dirty="0" smtClean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600" b="0" u="none" strike="noStrike" kern="1200" baseline="0" dirty="0" smtClean="0">
                          <a:latin typeface="+mn-ea"/>
                          <a:ea typeface="+mn-ea"/>
                        </a:rPr>
                        <a:t>YUN-HPCC</a:t>
                      </a:r>
                      <a:endParaRPr lang="zh-CN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600" b="0" u="none" strike="noStrike" kern="1200" baseline="0" dirty="0" smtClean="0">
                          <a:latin typeface="+mn-ea"/>
                          <a:ea typeface="+mn-ea"/>
                        </a:rPr>
                        <a:t>0.7588</a:t>
                      </a:r>
                      <a:endParaRPr lang="zh-CN" altLang="en-US" sz="1600" b="0" dirty="0" smtClean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20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19241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基于多通道模型引入上下文的情感识别 </a:t>
            </a:r>
            <a:r>
              <a:rPr lang="en-US" altLang="zh-CN" sz="2600" dirty="0"/>
              <a:t>-</a:t>
            </a:r>
            <a:r>
              <a:rPr lang="zh-CN" altLang="en-US" sz="2600" dirty="0"/>
              <a:t> 实验结果</a:t>
            </a:r>
            <a:endParaRPr lang="zh-CN" altLang="en-US" sz="2600" dirty="0"/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636306272"/>
              </p:ext>
            </p:extLst>
          </p:nvPr>
        </p:nvGraphicFramePr>
        <p:xfrm>
          <a:off x="427066" y="1657180"/>
          <a:ext cx="5488715" cy="148336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097743"/>
                <a:gridCol w="1097743"/>
                <a:gridCol w="1097743"/>
                <a:gridCol w="1097743"/>
                <a:gridCol w="1097743"/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u="none" strike="noStrike" kern="1200" baseline="0" dirty="0" smtClean="0"/>
                        <a:t>准确率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u="none" strike="noStrike" kern="1200" baseline="0" dirty="0" smtClean="0"/>
                        <a:t>正确率</a:t>
                      </a:r>
                      <a:endParaRPr lang="zh-CN" altLang="en-US" sz="1400" b="0" u="none" strike="noStrike" kern="1200" baseline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u="none" strike="noStrike" kern="1200" baseline="0" dirty="0" smtClean="0"/>
                        <a:t>召回率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u="none" strike="noStrike" kern="1200" baseline="0" dirty="0" smtClean="0"/>
                        <a:t>F1</a:t>
                      </a:r>
                      <a:r>
                        <a:rPr lang="zh-CN" altLang="en-US" sz="1400" b="0" u="none" strike="noStrike" kern="1200" baseline="0" dirty="0" smtClean="0"/>
                        <a:t>值</a:t>
                      </a:r>
                      <a:endParaRPr lang="zh-CN" altLang="en-US" sz="1400" b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u="none" strike="noStrike" kern="1200" baseline="0" dirty="0" smtClean="0"/>
                        <a:t>中间结果</a:t>
                      </a:r>
                      <a:r>
                        <a:rPr lang="en-US" altLang="zh-CN" sz="1400" u="none" strike="noStrike" kern="1200" baseline="0" dirty="0" smtClean="0"/>
                        <a:t>I</a:t>
                      </a:r>
                      <a:endParaRPr lang="zh-CN" altLang="en-US"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/>
                        <a:t>0.9278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/>
                        <a:t>0.7360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u="none" strike="noStrike" kern="1200" baseline="0" dirty="0" smtClean="0"/>
                        <a:t>0.7740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/>
                        <a:t>0.7545</a:t>
                      </a:r>
                      <a:endParaRPr lang="zh-CN" altLang="en-US" sz="1400" dirty="0" smtClean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u="none" strike="noStrike" kern="1200" baseline="0" dirty="0" smtClean="0"/>
                        <a:t>中间结果</a:t>
                      </a:r>
                      <a:r>
                        <a:rPr lang="en-US" altLang="zh-CN" sz="1400" u="none" strike="noStrike" kern="1200" baseline="0" dirty="0" smtClean="0"/>
                        <a:t>II</a:t>
                      </a:r>
                      <a:endParaRPr lang="zh-CN" altLang="en-US"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/>
                        <a:t>0.9281</a:t>
                      </a:r>
                      <a:r>
                        <a:rPr lang="en-US" altLang="zh-CN" sz="1400" b="0" dirty="0" smtClean="0">
                          <a:latin typeface="+mn-lt"/>
                        </a:rPr>
                        <a:t>↑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/>
                        <a:t>0.7383</a:t>
                      </a:r>
                      <a:r>
                        <a:rPr lang="en-US" altLang="zh-CN" sz="1400" b="0" dirty="0" smtClean="0">
                          <a:latin typeface="+mn-lt"/>
                        </a:rPr>
                        <a:t>↑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/>
                        <a:t>0.7764</a:t>
                      </a:r>
                      <a:r>
                        <a:rPr lang="en-US" altLang="zh-CN" sz="1400" b="0" dirty="0" smtClean="0">
                          <a:latin typeface="+mn-lt"/>
                        </a:rPr>
                        <a:t>↑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/>
                        <a:t>0.7569</a:t>
                      </a:r>
                      <a:r>
                        <a:rPr lang="en-US" altLang="zh-CN" sz="1400" b="0" dirty="0" smtClean="0">
                          <a:latin typeface="+mn-lt"/>
                        </a:rPr>
                        <a:t>↑</a:t>
                      </a:r>
                      <a:endParaRPr lang="en-US" altLang="zh-CN" sz="1400" u="none" strike="noStrike" kern="1200" baseline="0" dirty="0" smtClean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u="none" strike="noStrike" kern="1200" baseline="0" dirty="0" smtClean="0">
                          <a:solidFill>
                            <a:srgbClr val="528FC7"/>
                          </a:solidFill>
                        </a:rPr>
                        <a:t>最终结果</a:t>
                      </a:r>
                      <a:endParaRPr lang="zh-CN" altLang="en-US" sz="1400" dirty="0">
                        <a:solidFill>
                          <a:srgbClr val="528FC7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>
                          <a:solidFill>
                            <a:srgbClr val="528FC7"/>
                          </a:solidFill>
                        </a:rPr>
                        <a:t>0.9299</a:t>
                      </a:r>
                      <a:endParaRPr lang="zh-CN" altLang="en-US" sz="1400" dirty="0">
                        <a:solidFill>
                          <a:srgbClr val="528FC7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>
                          <a:solidFill>
                            <a:srgbClr val="528FC7"/>
                          </a:solidFill>
                        </a:rPr>
                        <a:t>0.7474</a:t>
                      </a:r>
                      <a:endParaRPr lang="zh-CN" altLang="en-US" sz="1400" dirty="0" smtClean="0">
                        <a:solidFill>
                          <a:srgbClr val="528FC7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u="none" strike="noStrike" kern="1200" baseline="0" dirty="0" smtClean="0">
                          <a:solidFill>
                            <a:srgbClr val="528FC7"/>
                          </a:solidFill>
                        </a:rPr>
                        <a:t>0.7752</a:t>
                      </a:r>
                      <a:endParaRPr lang="zh-CN" altLang="en-US" sz="1400" dirty="0">
                        <a:solidFill>
                          <a:srgbClr val="528FC7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>
                          <a:solidFill>
                            <a:srgbClr val="528FC7"/>
                          </a:solidFill>
                        </a:rPr>
                        <a:t>0.7611</a:t>
                      </a:r>
                      <a:endParaRPr lang="zh-CN" altLang="en-US" sz="1400" dirty="0" smtClean="0">
                        <a:solidFill>
                          <a:srgbClr val="528FC7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9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427065" y="4064723"/>
          <a:ext cx="5488715" cy="1913915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394554"/>
                <a:gridCol w="1025230"/>
                <a:gridCol w="1014567"/>
                <a:gridCol w="1014567"/>
                <a:gridCol w="1014567"/>
                <a:gridCol w="1025230"/>
              </a:tblGrid>
              <a:tr h="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中间结果</a:t>
                      </a:r>
                      <a:r>
                        <a:rPr lang="en-US" altLang="zh-CN" sz="1400" b="0" dirty="0" smtClean="0"/>
                        <a:t>I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预测</a:t>
                      </a:r>
                      <a:r>
                        <a:rPr lang="zh-CN" altLang="en-US" sz="1400" b="0" dirty="0" smtClean="0"/>
                        <a:t>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182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 w="25400" cmpd="sng">
                      <a:noFill/>
                    </a:lnL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开心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悲伤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愤怒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</a:tr>
              <a:tr h="32182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真实标签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vert="eaVert" anchor="b">
                    <a:lnT w="25400" cmpd="sng">
                      <a:noFill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4467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65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57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88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开心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82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196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悲伤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38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201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9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愤怒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247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542133"/>
              </p:ext>
            </p:extLst>
          </p:nvPr>
        </p:nvGraphicFramePr>
        <p:xfrm>
          <a:off x="6150055" y="4051153"/>
          <a:ext cx="5488715" cy="1930938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394554"/>
                <a:gridCol w="1025230"/>
                <a:gridCol w="1014567"/>
                <a:gridCol w="1014567"/>
                <a:gridCol w="1014567"/>
                <a:gridCol w="1025230"/>
              </a:tblGrid>
              <a:tr h="32182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中间结果</a:t>
                      </a:r>
                      <a:r>
                        <a:rPr lang="en-US" altLang="zh-CN" sz="1400" b="0" dirty="0" smtClean="0"/>
                        <a:t>II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预测标签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182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 w="25400" cmpd="sng">
                      <a:noFill/>
                    </a:lnL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开心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悲伤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愤怒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</a:tr>
              <a:tr h="32182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真实标签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vert="eaVert" anchor="b">
                    <a:lnT w="25400" cmpd="sng">
                      <a:noFill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4467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65 </a:t>
                      </a:r>
                      <a:r>
                        <a:rPr lang="en-US" altLang="zh-CN" sz="1400" dirty="0" smtClean="0">
                          <a:solidFill>
                            <a:srgbClr val="6AAD50"/>
                          </a:solidFill>
                        </a:rPr>
                        <a:t>+0</a:t>
                      </a:r>
                      <a:endParaRPr lang="zh-CN" altLang="en-US" sz="1400" dirty="0" smtClean="0">
                        <a:solidFill>
                          <a:srgbClr val="6AAD50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57 +3</a:t>
                      </a:r>
                      <a:endParaRPr lang="zh-CN" altLang="en-US" sz="1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88 -3</a:t>
                      </a:r>
                      <a:endParaRPr lang="zh-CN" altLang="en-US" sz="1400" dirty="0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开心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82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196 </a:t>
                      </a:r>
                      <a:r>
                        <a:rPr lang="en-US" altLang="zh-CN" sz="1400" b="1" dirty="0" smtClean="0">
                          <a:solidFill>
                            <a:srgbClr val="FFFF00"/>
                          </a:solidFill>
                        </a:rPr>
                        <a:t>+1</a:t>
                      </a:r>
                      <a:endParaRPr lang="zh-CN" altLang="en-US" sz="1400" b="1" dirty="0">
                        <a:solidFill>
                          <a:srgbClr val="FFFF00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 </a:t>
                      </a:r>
                      <a:r>
                        <a:rPr lang="en-US" altLang="zh-CN" sz="1400" dirty="0" smtClean="0">
                          <a:solidFill>
                            <a:srgbClr val="53893E"/>
                          </a:solidFill>
                        </a:rPr>
                        <a:t>+0</a:t>
                      </a:r>
                      <a:endParaRPr lang="zh-CN" altLang="en-US" sz="1400" dirty="0">
                        <a:solidFill>
                          <a:srgbClr val="53893E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2 -1</a:t>
                      </a:r>
                      <a:endParaRPr lang="zh-CN" altLang="en-US" sz="1400" dirty="0">
                        <a:solidFill>
                          <a:srgbClr val="528FC7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悲伤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38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</a:t>
                      </a:r>
                      <a:r>
                        <a:rPr lang="en-US" altLang="zh-CN" sz="1400" baseline="0" dirty="0" smtClean="0"/>
                        <a:t> </a:t>
                      </a:r>
                      <a:r>
                        <a:rPr lang="en-US" altLang="zh-CN" sz="1400" dirty="0" smtClean="0"/>
                        <a:t>-1</a:t>
                      </a:r>
                      <a:endParaRPr lang="zh-CN" altLang="en-US" sz="1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201 </a:t>
                      </a:r>
                      <a:r>
                        <a:rPr lang="en-US" altLang="zh-CN" sz="1400" b="1" dirty="0" smtClean="0">
                          <a:solidFill>
                            <a:srgbClr val="FFFF00"/>
                          </a:solidFill>
                        </a:rPr>
                        <a:t>+3</a:t>
                      </a:r>
                      <a:endParaRPr lang="zh-CN" altLang="en-US" sz="1400" b="1" dirty="0">
                        <a:solidFill>
                          <a:srgbClr val="FFFF00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9 -2</a:t>
                      </a:r>
                      <a:endParaRPr lang="zh-CN" altLang="en-US" sz="1400" dirty="0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愤怒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1 </a:t>
                      </a:r>
                      <a:r>
                        <a:rPr lang="en-US" altLang="zh-CN" sz="1400" dirty="0" smtClean="0">
                          <a:solidFill>
                            <a:srgbClr val="53893E"/>
                          </a:solidFill>
                        </a:rPr>
                        <a:t>+0</a:t>
                      </a:r>
                      <a:endParaRPr lang="zh-CN" altLang="en-US" sz="1400" dirty="0" smtClean="0">
                        <a:solidFill>
                          <a:srgbClr val="53893E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3</a:t>
                      </a:r>
                      <a:r>
                        <a:rPr lang="en-US" altLang="zh-CN" sz="1400" dirty="0" smtClean="0"/>
                        <a:t> +2</a:t>
                      </a:r>
                      <a:endParaRPr lang="zh-CN" altLang="en-US" sz="1400" dirty="0" smtClean="0">
                        <a:solidFill>
                          <a:srgbClr val="528FC7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247 </a:t>
                      </a:r>
                      <a:r>
                        <a:rPr lang="en-US" altLang="zh-CN" sz="1400" b="1" dirty="0" smtClean="0">
                          <a:solidFill>
                            <a:srgbClr val="FFFF00"/>
                          </a:solidFill>
                        </a:rPr>
                        <a:t>-2</a:t>
                      </a:r>
                      <a:endParaRPr lang="zh-CN" altLang="en-US" sz="1400" b="1" dirty="0">
                        <a:solidFill>
                          <a:srgbClr val="FFFF00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9" name="矩形 18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373494" y="1304966"/>
            <a:ext cx="3595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/>
              <a:t>算法中间结果和最终结果在测试集上的性能</a:t>
            </a:r>
            <a:endParaRPr kumimoji="1" lang="zh-CN" altLang="en-US" sz="1400" dirty="0"/>
          </a:p>
        </p:txBody>
      </p:sp>
      <p:sp>
        <p:nvSpPr>
          <p:cNvPr id="37" name="文本框 36"/>
          <p:cNvSpPr txBox="1"/>
          <p:nvPr/>
        </p:nvSpPr>
        <p:spPr>
          <a:xfrm>
            <a:off x="1799892" y="3701741"/>
            <a:ext cx="2743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>
                <a:latin typeface="+mn-ea"/>
              </a:rPr>
              <a:t>中间结果</a:t>
            </a:r>
            <a:r>
              <a:rPr kumimoji="1" lang="en-US" altLang="zh-CN" sz="1400" dirty="0" smtClean="0">
                <a:latin typeface="+mn-ea"/>
              </a:rPr>
              <a:t>I</a:t>
            </a:r>
            <a:r>
              <a:rPr kumimoji="1" lang="zh-CN" altLang="en-US" sz="1400" dirty="0" smtClean="0">
                <a:latin typeface="+mn-ea"/>
              </a:rPr>
              <a:t>在测试集上的混淆矩阵</a:t>
            </a:r>
            <a:endParaRPr kumimoji="1" lang="zh-CN" altLang="en-US" sz="1400" dirty="0">
              <a:latin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661972" y="3704289"/>
            <a:ext cx="2787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>
                <a:latin typeface="+mn-ea"/>
              </a:rPr>
              <a:t>中间结果</a:t>
            </a:r>
            <a:r>
              <a:rPr kumimoji="1" lang="en-US" altLang="zh-CN" sz="1400" dirty="0" smtClean="0">
                <a:latin typeface="+mn-ea"/>
              </a:rPr>
              <a:t>II</a:t>
            </a:r>
            <a:r>
              <a:rPr kumimoji="1" lang="zh-CN" altLang="en-US" sz="1400" dirty="0" smtClean="0">
                <a:latin typeface="+mn-ea"/>
              </a:rPr>
              <a:t>在测试集上的混淆矩阵</a:t>
            </a:r>
            <a:endParaRPr kumimoji="1" lang="zh-CN" altLang="en-US" sz="1400" dirty="0">
              <a:latin typeface="+mn-ea"/>
            </a:endParaRPr>
          </a:p>
        </p:txBody>
      </p:sp>
      <p:grpSp>
        <p:nvGrpSpPr>
          <p:cNvPr id="62" name="组 61"/>
          <p:cNvGrpSpPr/>
          <p:nvPr/>
        </p:nvGrpSpPr>
        <p:grpSpPr>
          <a:xfrm>
            <a:off x="6142266" y="1559410"/>
            <a:ext cx="5774683" cy="1950007"/>
            <a:chOff x="849953" y="3661854"/>
            <a:chExt cx="6556596" cy="2228641"/>
          </a:xfrm>
        </p:grpSpPr>
        <p:grpSp>
          <p:nvGrpSpPr>
            <p:cNvPr id="63" name="组 62"/>
            <p:cNvGrpSpPr/>
            <p:nvPr/>
          </p:nvGrpSpPr>
          <p:grpSpPr>
            <a:xfrm>
              <a:off x="849953" y="5170495"/>
              <a:ext cx="6556595" cy="720000"/>
              <a:chOff x="428996" y="4794900"/>
              <a:chExt cx="6556595" cy="851558"/>
            </a:xfrm>
          </p:grpSpPr>
          <p:sp>
            <p:nvSpPr>
              <p:cNvPr id="79" name="椭圆 78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</a:t>
                </a:r>
                <a:endParaRPr kumimoji="1" lang="zh-CN" altLang="en-US" sz="11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80" name="椭圆 79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</a:p>
            </p:txBody>
          </p:sp>
          <p:sp>
            <p:nvSpPr>
              <p:cNvPr id="81" name="圆角矩形 80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1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1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82" name="文本框 81"/>
              <p:cNvSpPr txBox="1"/>
              <p:nvPr/>
            </p:nvSpPr>
            <p:spPr>
              <a:xfrm>
                <a:off x="428996" y="5053358"/>
                <a:ext cx="1240563" cy="309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</a:t>
                </a:r>
                <a:r>
                  <a:rPr lang="en-US" altLang="zh-CN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II</a:t>
                </a:r>
                <a:endParaRPr kumimoji="1" lang="zh-CN" altLang="en-US" sz="11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83" name="椭圆 82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</a:p>
            </p:txBody>
          </p:sp>
          <p:sp>
            <p:nvSpPr>
              <p:cNvPr id="84" name="椭圆 83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</a:p>
            </p:txBody>
          </p:sp>
        </p:grpSp>
        <p:grpSp>
          <p:nvGrpSpPr>
            <p:cNvPr id="64" name="组 63"/>
            <p:cNvGrpSpPr/>
            <p:nvPr/>
          </p:nvGrpSpPr>
          <p:grpSpPr>
            <a:xfrm>
              <a:off x="849954" y="3661854"/>
              <a:ext cx="6556595" cy="720000"/>
              <a:chOff x="428996" y="4794900"/>
              <a:chExt cx="6556595" cy="851558"/>
            </a:xfrm>
          </p:grpSpPr>
          <p:sp>
            <p:nvSpPr>
              <p:cNvPr id="73" name="椭圆 72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</a:t>
                </a:r>
                <a:endParaRPr kumimoji="1" lang="zh-CN" altLang="en-US" sz="11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  <a:endParaRPr kumimoji="1" lang="zh-CN" altLang="en-US" sz="11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5" name="圆角矩形 74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1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1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6" name="文本框 75"/>
              <p:cNvSpPr txBox="1"/>
              <p:nvPr/>
            </p:nvSpPr>
            <p:spPr>
              <a:xfrm>
                <a:off x="428997" y="5053358"/>
                <a:ext cx="999270" cy="309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 </a:t>
                </a:r>
                <a:r>
                  <a:rPr lang="en-US" altLang="zh-CN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I</a:t>
                </a:r>
                <a:endParaRPr kumimoji="1" lang="zh-CN" altLang="en-US" sz="11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  <a:endParaRPr kumimoji="1" lang="zh-CN" altLang="en-US" sz="11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  <a:endParaRPr kumimoji="1" lang="zh-CN" altLang="en-US" sz="11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sp>
          <p:nvSpPr>
            <p:cNvPr id="65" name="圆角矩形 64"/>
            <p:cNvSpPr/>
            <p:nvPr/>
          </p:nvSpPr>
          <p:spPr>
            <a:xfrm>
              <a:off x="3388824" y="4589849"/>
              <a:ext cx="3850866" cy="35689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>
                <a:lnSpc>
                  <a:spcPct val="130000"/>
                </a:lnSpc>
              </a:pPr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面向 </a:t>
              </a:r>
              <a:r>
                <a:rPr kumimoji="1" lang="zh-CN" altLang="en-US" sz="105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开心</a:t>
              </a:r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kumimoji="1" lang="zh-CN" altLang="en-US" sz="105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悲伤</a:t>
              </a:r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kumimoji="1" lang="zh-CN" altLang="en-US" sz="105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愤怒</a:t>
              </a:r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三分类</a:t>
              </a:r>
              <a:endParaRPr kumimoji="1" lang="en-US" altLang="zh-CN" sz="105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66" name="直线箭头连接符 65"/>
            <p:cNvCxnSpPr/>
            <p:nvPr/>
          </p:nvCxnSpPr>
          <p:spPr>
            <a:xfrm flipH="1">
              <a:off x="5314257" y="4242163"/>
              <a:ext cx="1348440" cy="3476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线箭头连接符 66"/>
            <p:cNvCxnSpPr/>
            <p:nvPr/>
          </p:nvCxnSpPr>
          <p:spPr>
            <a:xfrm flipH="1">
              <a:off x="2543528" y="4242242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线箭头连接符 67"/>
            <p:cNvCxnSpPr/>
            <p:nvPr/>
          </p:nvCxnSpPr>
          <p:spPr>
            <a:xfrm>
              <a:off x="5307505" y="4255507"/>
              <a:ext cx="6752" cy="3343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线箭头连接符 68"/>
            <p:cNvCxnSpPr/>
            <p:nvPr/>
          </p:nvCxnSpPr>
          <p:spPr>
            <a:xfrm>
              <a:off x="3925517" y="4242242"/>
              <a:ext cx="1388740" cy="3476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线箭头连接符 69"/>
            <p:cNvCxnSpPr/>
            <p:nvPr/>
          </p:nvCxnSpPr>
          <p:spPr>
            <a:xfrm flipH="1">
              <a:off x="5307504" y="4946739"/>
              <a:ext cx="6753" cy="362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线箭头连接符 70"/>
            <p:cNvCxnSpPr/>
            <p:nvPr/>
          </p:nvCxnSpPr>
          <p:spPr>
            <a:xfrm flipH="1">
              <a:off x="3925516" y="4946739"/>
              <a:ext cx="1388741" cy="3496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线箭头连接符 71"/>
            <p:cNvCxnSpPr/>
            <p:nvPr/>
          </p:nvCxnSpPr>
          <p:spPr>
            <a:xfrm>
              <a:off x="5314257" y="4946739"/>
              <a:ext cx="1348439" cy="3496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320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19241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基于多通道模型引入上下文的情感识别 </a:t>
            </a:r>
            <a:r>
              <a:rPr lang="en-US" altLang="zh-CN" sz="2600" dirty="0"/>
              <a:t>-</a:t>
            </a:r>
            <a:r>
              <a:rPr lang="zh-CN" altLang="en-US" sz="2600" dirty="0"/>
              <a:t> 实验结果</a:t>
            </a:r>
            <a:endParaRPr lang="zh-CN" altLang="en-US" sz="2600" dirty="0"/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130415521"/>
              </p:ext>
            </p:extLst>
          </p:nvPr>
        </p:nvGraphicFramePr>
        <p:xfrm>
          <a:off x="427066" y="1657180"/>
          <a:ext cx="5488715" cy="148336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097743"/>
                <a:gridCol w="1097743"/>
                <a:gridCol w="1097743"/>
                <a:gridCol w="1097743"/>
                <a:gridCol w="1097743"/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u="none" strike="noStrike" kern="1200" baseline="0" dirty="0" smtClean="0"/>
                        <a:t>准确率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u="none" strike="noStrike" kern="1200" baseline="0" dirty="0" smtClean="0"/>
                        <a:t>正确率</a:t>
                      </a:r>
                      <a:endParaRPr lang="zh-CN" altLang="en-US" sz="1400" b="0" u="none" strike="noStrike" kern="1200" baseline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u="none" strike="noStrike" kern="1200" baseline="0" dirty="0" smtClean="0"/>
                        <a:t>召回率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u="none" strike="noStrike" kern="1200" baseline="0" dirty="0" smtClean="0"/>
                        <a:t>F1</a:t>
                      </a:r>
                      <a:r>
                        <a:rPr lang="zh-CN" altLang="en-US" sz="1400" b="0" u="none" strike="noStrike" kern="1200" baseline="0" dirty="0" smtClean="0"/>
                        <a:t>值</a:t>
                      </a:r>
                      <a:endParaRPr lang="zh-CN" altLang="en-US" sz="1400" b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u="none" strike="noStrike" kern="1200" baseline="0" dirty="0" smtClean="0">
                          <a:solidFill>
                            <a:srgbClr val="528FC7"/>
                          </a:solidFill>
                        </a:rPr>
                        <a:t>中间结果</a:t>
                      </a:r>
                      <a:r>
                        <a:rPr lang="en-US" altLang="zh-CN" sz="1400" u="none" strike="noStrike" kern="1200" baseline="0" dirty="0" smtClean="0">
                          <a:solidFill>
                            <a:srgbClr val="528FC7"/>
                          </a:solidFill>
                        </a:rPr>
                        <a:t>I</a:t>
                      </a:r>
                      <a:endParaRPr lang="zh-CN" altLang="en-US" sz="1400" dirty="0">
                        <a:solidFill>
                          <a:srgbClr val="528FC7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>
                          <a:solidFill>
                            <a:srgbClr val="528FC7"/>
                          </a:solidFill>
                        </a:rPr>
                        <a:t>0.9278</a:t>
                      </a:r>
                      <a:endParaRPr lang="zh-CN" altLang="en-US" sz="1400" dirty="0">
                        <a:solidFill>
                          <a:srgbClr val="528FC7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>
                          <a:solidFill>
                            <a:srgbClr val="528FC7"/>
                          </a:solidFill>
                        </a:rPr>
                        <a:t>0.7360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u="none" strike="noStrike" kern="1200" baseline="0" dirty="0" smtClean="0">
                          <a:solidFill>
                            <a:srgbClr val="528FC7"/>
                          </a:solidFill>
                        </a:rPr>
                        <a:t>0.7740</a:t>
                      </a:r>
                      <a:endParaRPr lang="zh-CN" altLang="en-US" sz="1400" dirty="0">
                        <a:solidFill>
                          <a:srgbClr val="528FC7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>
                          <a:solidFill>
                            <a:srgbClr val="528FC7"/>
                          </a:solidFill>
                        </a:rPr>
                        <a:t>0.7545</a:t>
                      </a:r>
                      <a:endParaRPr lang="zh-CN" altLang="en-US" sz="1400" dirty="0" smtClean="0">
                        <a:solidFill>
                          <a:srgbClr val="528FC7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u="none" strike="noStrike" kern="1200" baseline="0" dirty="0" smtClean="0"/>
                        <a:t>中间结果</a:t>
                      </a:r>
                      <a:r>
                        <a:rPr lang="en-US" altLang="zh-CN" sz="1400" u="none" strike="noStrike" kern="1200" baseline="0" dirty="0" smtClean="0"/>
                        <a:t>II</a:t>
                      </a:r>
                      <a:endParaRPr lang="zh-CN" altLang="en-US"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/>
                        <a:t>0.9281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/>
                        <a:t>0.7383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/>
                        <a:t>0.7764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/>
                        <a:t>0.7569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u="none" strike="noStrike" kern="1200" baseline="0" dirty="0" smtClean="0"/>
                        <a:t>最终结果</a:t>
                      </a:r>
                      <a:endParaRPr lang="zh-CN" altLang="en-US" sz="140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/>
                        <a:t>0.9299</a:t>
                      </a:r>
                      <a:r>
                        <a:rPr lang="en-US" altLang="zh-CN" sz="1400" b="0" dirty="0" smtClean="0">
                          <a:latin typeface="+mn-lt"/>
                        </a:rPr>
                        <a:t>↑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/>
                        <a:t>0.7474</a:t>
                      </a:r>
                      <a:r>
                        <a:rPr lang="en-US" altLang="zh-CN" sz="1400" b="0" dirty="0" smtClean="0">
                          <a:latin typeface="+mn-lt"/>
                        </a:rPr>
                        <a:t>↑</a:t>
                      </a:r>
                      <a:endParaRPr lang="zh-CN" altLang="en-US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u="none" strike="noStrike" kern="1200" baseline="0" dirty="0" smtClean="0"/>
                        <a:t>0.7752</a:t>
                      </a:r>
                      <a:r>
                        <a:rPr lang="en-US" altLang="zh-CN" sz="1400" dirty="0" smtClean="0">
                          <a:latin typeface="+mn-ea"/>
                          <a:ea typeface="+mn-ea"/>
                          <a:cs typeface="Microsoft YaHei" charset="-122"/>
                        </a:rPr>
                        <a:t>↓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/>
                        <a:t>0.7611</a:t>
                      </a:r>
                      <a:r>
                        <a:rPr lang="en-US" altLang="zh-CN" sz="1400" b="0" dirty="0" smtClean="0">
                          <a:latin typeface="+mn-lt"/>
                        </a:rPr>
                        <a:t>↑</a:t>
                      </a:r>
                      <a:endParaRPr lang="zh-CN" altLang="en-US" sz="1400" dirty="0" smtClean="0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9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242014"/>
              </p:ext>
            </p:extLst>
          </p:nvPr>
        </p:nvGraphicFramePr>
        <p:xfrm>
          <a:off x="427065" y="4064723"/>
          <a:ext cx="5488715" cy="1913915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394554"/>
                <a:gridCol w="1025230"/>
                <a:gridCol w="1014567"/>
                <a:gridCol w="1014567"/>
                <a:gridCol w="1014567"/>
                <a:gridCol w="1025230"/>
              </a:tblGrid>
              <a:tr h="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中间结果</a:t>
                      </a:r>
                      <a:r>
                        <a:rPr lang="en-US" altLang="zh-CN" sz="1400" b="0" dirty="0" smtClean="0"/>
                        <a:t>II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预测</a:t>
                      </a:r>
                      <a:r>
                        <a:rPr lang="zh-CN" altLang="en-US" sz="1400" b="0" dirty="0" smtClean="0"/>
                        <a:t>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182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 w="25400" cmpd="sng">
                      <a:noFill/>
                    </a:lnL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开心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悲伤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愤怒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</a:tr>
              <a:tr h="32182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真实标签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vert="eaVert" anchor="b">
                    <a:lnT w="25400" cmpd="sng">
                      <a:noFill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4467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65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60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85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开心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82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197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悲伤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38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204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愤怒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5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245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174338"/>
              </p:ext>
            </p:extLst>
          </p:nvPr>
        </p:nvGraphicFramePr>
        <p:xfrm>
          <a:off x="6150055" y="4051153"/>
          <a:ext cx="5488715" cy="1930938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394554"/>
                <a:gridCol w="1025230"/>
                <a:gridCol w="1014567"/>
                <a:gridCol w="1014567"/>
                <a:gridCol w="1014567"/>
                <a:gridCol w="1025230"/>
              </a:tblGrid>
              <a:tr h="32182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最终结果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预测标签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182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 w="25400" cmpd="sng">
                      <a:noFill/>
                    </a:lnL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开心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悲伤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愤怒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</a:tr>
              <a:tr h="32182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真实标签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vert="eaVert" anchor="b">
                    <a:lnT w="25400" cmpd="sng">
                      <a:noFill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44</a:t>
                      </a:r>
                      <a:r>
                        <a:rPr lang="en-US" altLang="zh-CN" sz="1400" dirty="0" smtClean="0"/>
                        <a:t>67 </a:t>
                      </a:r>
                      <a:r>
                        <a:rPr lang="en-US" altLang="zh-TW" sz="1400" b="1" dirty="0" smtClean="0">
                          <a:solidFill>
                            <a:srgbClr val="FFFF00"/>
                          </a:solidFill>
                        </a:rPr>
                        <a:t>+</a:t>
                      </a:r>
                      <a:r>
                        <a:rPr lang="en-US" altLang="zh-CN" sz="1400" b="1" dirty="0" smtClean="0">
                          <a:solidFill>
                            <a:srgbClr val="FFFF00"/>
                          </a:solidFill>
                        </a:rPr>
                        <a:t>8</a:t>
                      </a:r>
                      <a:endParaRPr lang="zh-CN" altLang="en-US" sz="1400" b="1" dirty="0">
                        <a:solidFill>
                          <a:srgbClr val="FFFF00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65 -5</a:t>
                      </a:r>
                      <a:endParaRPr lang="zh-CN" altLang="en-US" sz="1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57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85 -3</a:t>
                      </a:r>
                      <a:endParaRPr lang="zh-CN" altLang="en-US" sz="1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开心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82 </a:t>
                      </a:r>
                      <a:r>
                        <a:rPr lang="en-US" altLang="zh-CN" sz="1400" dirty="0" smtClean="0">
                          <a:solidFill>
                            <a:srgbClr val="53893E"/>
                          </a:solidFill>
                        </a:rPr>
                        <a:t>+0</a:t>
                      </a:r>
                      <a:endParaRPr lang="zh-CN" altLang="en-US" sz="1400" dirty="0">
                        <a:solidFill>
                          <a:srgbClr val="53893E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197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悲伤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38 +1</a:t>
                      </a:r>
                      <a:endParaRPr lang="zh-CN" altLang="en-US" sz="1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204 </a:t>
                      </a:r>
                      <a:r>
                        <a:rPr lang="en-US" altLang="zh-CN" sz="1400" b="1" dirty="0" smtClean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zh-CN" altLang="en-US" sz="1400" b="1" dirty="0" smtClean="0">
                        <a:solidFill>
                          <a:srgbClr val="FFFF00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愤怒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47 </a:t>
                      </a:r>
                      <a:r>
                        <a:rPr lang="en-US" altLang="zh-CN" sz="1400" dirty="0" smtClean="0">
                          <a:solidFill>
                            <a:srgbClr val="53893E"/>
                          </a:solidFill>
                        </a:rPr>
                        <a:t>+0</a:t>
                      </a:r>
                      <a:endParaRPr lang="zh-CN" altLang="en-US" sz="1400" dirty="0">
                        <a:solidFill>
                          <a:srgbClr val="53893E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5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245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9" name="矩形 18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373494" y="1304966"/>
            <a:ext cx="3595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/>
              <a:t>算法中间结果和最终结果在测试集上的性能</a:t>
            </a:r>
            <a:endParaRPr kumimoji="1" lang="zh-CN" altLang="en-US" sz="1400" dirty="0"/>
          </a:p>
        </p:txBody>
      </p:sp>
      <p:sp>
        <p:nvSpPr>
          <p:cNvPr id="37" name="文本框 36"/>
          <p:cNvSpPr txBox="1"/>
          <p:nvPr/>
        </p:nvSpPr>
        <p:spPr>
          <a:xfrm>
            <a:off x="1799892" y="3701741"/>
            <a:ext cx="2787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>
                <a:latin typeface="+mn-ea"/>
              </a:rPr>
              <a:t>中间结果</a:t>
            </a:r>
            <a:r>
              <a:rPr kumimoji="1" lang="en-US" altLang="zh-CN" sz="1400" dirty="0" smtClean="0">
                <a:latin typeface="+mn-ea"/>
              </a:rPr>
              <a:t>II</a:t>
            </a:r>
            <a:r>
              <a:rPr kumimoji="1" lang="zh-CN" altLang="en-US" sz="1400" dirty="0" smtClean="0">
                <a:latin typeface="+mn-ea"/>
              </a:rPr>
              <a:t>在测试集上的混淆矩阵</a:t>
            </a:r>
            <a:endParaRPr kumimoji="1" lang="zh-CN" altLang="en-US" sz="1400" dirty="0">
              <a:latin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661972" y="3704289"/>
            <a:ext cx="278794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>
                <a:latin typeface="+mn-ea"/>
              </a:rPr>
              <a:t>最终结果在测试集上的混淆矩阵</a:t>
            </a:r>
            <a:endParaRPr kumimoji="1" lang="zh-CN" altLang="en-US" sz="1400" dirty="0">
              <a:latin typeface="+mn-ea"/>
            </a:endParaRPr>
          </a:p>
        </p:txBody>
      </p:sp>
      <p:grpSp>
        <p:nvGrpSpPr>
          <p:cNvPr id="62" name="组 61"/>
          <p:cNvGrpSpPr/>
          <p:nvPr/>
        </p:nvGrpSpPr>
        <p:grpSpPr>
          <a:xfrm>
            <a:off x="6150055" y="1553320"/>
            <a:ext cx="5766894" cy="1957929"/>
            <a:chOff x="849953" y="3661854"/>
            <a:chExt cx="6564250" cy="2228641"/>
          </a:xfrm>
        </p:grpSpPr>
        <p:grpSp>
          <p:nvGrpSpPr>
            <p:cNvPr id="63" name="组 62"/>
            <p:cNvGrpSpPr/>
            <p:nvPr/>
          </p:nvGrpSpPr>
          <p:grpSpPr>
            <a:xfrm>
              <a:off x="849953" y="5170495"/>
              <a:ext cx="6556595" cy="720000"/>
              <a:chOff x="428996" y="4794900"/>
              <a:chExt cx="6556595" cy="851558"/>
            </a:xfrm>
          </p:grpSpPr>
          <p:sp>
            <p:nvSpPr>
              <p:cNvPr id="79" name="椭圆 78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</a:t>
                </a:r>
              </a:p>
            </p:txBody>
          </p:sp>
          <p:sp>
            <p:nvSpPr>
              <p:cNvPr id="80" name="椭圆 79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</a:p>
            </p:txBody>
          </p:sp>
          <p:sp>
            <p:nvSpPr>
              <p:cNvPr id="81" name="圆角矩形 80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1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1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82" name="文本框 81"/>
              <p:cNvSpPr txBox="1"/>
              <p:nvPr/>
            </p:nvSpPr>
            <p:spPr>
              <a:xfrm>
                <a:off x="428996" y="5053358"/>
                <a:ext cx="1240563" cy="309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最终结果</a:t>
                </a:r>
                <a:endParaRPr kumimoji="1" lang="zh-CN" altLang="en-US" sz="11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83" name="椭圆 82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</a:p>
            </p:txBody>
          </p:sp>
          <p:sp>
            <p:nvSpPr>
              <p:cNvPr id="84" name="椭圆 83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</a:p>
            </p:txBody>
          </p:sp>
        </p:grpSp>
        <p:grpSp>
          <p:nvGrpSpPr>
            <p:cNvPr id="64" name="组 63"/>
            <p:cNvGrpSpPr/>
            <p:nvPr/>
          </p:nvGrpSpPr>
          <p:grpSpPr>
            <a:xfrm>
              <a:off x="849954" y="3661854"/>
              <a:ext cx="6556595" cy="720000"/>
              <a:chOff x="428996" y="4794900"/>
              <a:chExt cx="6556595" cy="851558"/>
            </a:xfrm>
          </p:grpSpPr>
          <p:sp>
            <p:nvSpPr>
              <p:cNvPr id="73" name="椭圆 72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</a:t>
                </a:r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</a:p>
            </p:txBody>
          </p:sp>
          <p:sp>
            <p:nvSpPr>
              <p:cNvPr id="75" name="圆角矩形 74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1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1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6" name="文本框 75"/>
              <p:cNvSpPr txBox="1"/>
              <p:nvPr/>
            </p:nvSpPr>
            <p:spPr>
              <a:xfrm>
                <a:off x="428996" y="5053358"/>
                <a:ext cx="1150129" cy="309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 </a:t>
                </a:r>
                <a:r>
                  <a:rPr lang="en-US" altLang="zh-CN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II</a:t>
                </a:r>
                <a:endParaRPr kumimoji="1" lang="zh-CN" altLang="en-US" sz="11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</a:p>
            </p:txBody>
          </p:sp>
        </p:grpSp>
        <p:cxnSp>
          <p:nvCxnSpPr>
            <p:cNvPr id="65" name="直线箭头连接符 64"/>
            <p:cNvCxnSpPr/>
            <p:nvPr/>
          </p:nvCxnSpPr>
          <p:spPr>
            <a:xfrm flipH="1">
              <a:off x="2543528" y="4873114"/>
              <a:ext cx="4119168" cy="4233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线箭头连接符 65"/>
            <p:cNvCxnSpPr/>
            <p:nvPr/>
          </p:nvCxnSpPr>
          <p:spPr>
            <a:xfrm flipH="1">
              <a:off x="2543528" y="4242242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线箭头连接符 66"/>
            <p:cNvCxnSpPr/>
            <p:nvPr/>
          </p:nvCxnSpPr>
          <p:spPr>
            <a:xfrm flipH="1">
              <a:off x="3925516" y="4242242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线箭头连接符 67"/>
            <p:cNvCxnSpPr/>
            <p:nvPr/>
          </p:nvCxnSpPr>
          <p:spPr>
            <a:xfrm flipH="1">
              <a:off x="5307504" y="4255507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线箭头连接符 68"/>
            <p:cNvCxnSpPr/>
            <p:nvPr/>
          </p:nvCxnSpPr>
          <p:spPr>
            <a:xfrm flipH="1">
              <a:off x="6662696" y="4242163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圆角矩形 69"/>
            <p:cNvSpPr/>
            <p:nvPr/>
          </p:nvSpPr>
          <p:spPr>
            <a:xfrm>
              <a:off x="3343650" y="4506715"/>
              <a:ext cx="4070553" cy="35689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>
                <a:lnSpc>
                  <a:spcPct val="130000"/>
                </a:lnSpc>
              </a:pPr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面向 </a:t>
              </a:r>
              <a:r>
                <a:rPr kumimoji="1" lang="zh-CN" altLang="en-US" sz="105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其他</a:t>
              </a:r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kumimoji="1" lang="zh-CN" altLang="en-US" sz="105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不是其他</a:t>
              </a:r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CN" altLang="en-US" sz="105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二分</a:t>
              </a:r>
              <a:r>
                <a:rPr kumimoji="1" lang="zh-CN" altLang="en-US" sz="105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类</a:t>
              </a:r>
              <a:endParaRPr kumimoji="1" lang="en-US" altLang="zh-CN" sz="105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71" name="直线箭头连接符 70"/>
            <p:cNvCxnSpPr/>
            <p:nvPr/>
          </p:nvCxnSpPr>
          <p:spPr>
            <a:xfrm flipH="1">
              <a:off x="2543528" y="4873114"/>
              <a:ext cx="1379148" cy="4233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线箭头连接符 71"/>
            <p:cNvCxnSpPr/>
            <p:nvPr/>
          </p:nvCxnSpPr>
          <p:spPr>
            <a:xfrm flipH="1">
              <a:off x="2543528" y="4863605"/>
              <a:ext cx="2835399" cy="4328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552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53120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反讽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具代表性的修辞手法之一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Eric Partridge 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在 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《 Usage and Abusage 》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一书中指出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en-US" altLang="zh-CN" sz="2000" i="1" dirty="0" smtClean="0">
                <a:latin typeface="STFangsong" charset="-122"/>
                <a:ea typeface="STFangsong" charset="-122"/>
                <a:cs typeface="STFangsong" charset="-122"/>
              </a:rPr>
              <a:t>     </a:t>
            </a:r>
            <a:r>
              <a:rPr kumimoji="1" lang="zh-CN" altLang="en-US" sz="2000" i="1" dirty="0" smtClean="0">
                <a:latin typeface="STFangsong" charset="-122"/>
                <a:ea typeface="STFangsong" charset="-122"/>
                <a:cs typeface="STFangsong" charset="-122"/>
              </a:rPr>
              <a:t>“反讽存在于所表达意思的另一面”</a:t>
            </a:r>
            <a:endParaRPr kumimoji="1" lang="en-US" altLang="zh-CN" sz="2000" i="1" dirty="0" smtClean="0">
              <a:latin typeface="STFangsong" charset="-122"/>
              <a:ea typeface="STFangsong" charset="-122"/>
              <a:cs typeface="STFangsong" charset="-122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en-US" altLang="zh-CN" sz="2000" i="1" dirty="0" smtClean="0">
                <a:latin typeface="Times New Roman" charset="0"/>
                <a:ea typeface="Times New Roman" charset="0"/>
                <a:cs typeface="Times New Roman" charset="0"/>
              </a:rPr>
              <a:t>       </a:t>
            </a:r>
            <a:r>
              <a:rPr kumimoji="1" lang="zh-CN" altLang="en-US" sz="2000" i="1" dirty="0" smtClean="0">
                <a:latin typeface="Times New Roman" charset="0"/>
                <a:ea typeface="Times New Roman" charset="0"/>
                <a:cs typeface="Times New Roman" charset="0"/>
              </a:rPr>
              <a:t>“</a:t>
            </a:r>
            <a:r>
              <a:rPr kumimoji="1" lang="en-US" altLang="zh-CN" sz="2000" i="1" dirty="0" smtClean="0">
                <a:latin typeface="Times New Roman" charset="0"/>
                <a:ea typeface="Times New Roman" charset="0"/>
                <a:cs typeface="Times New Roman" charset="0"/>
              </a:rPr>
              <a:t>Irony consists in stating the contrary of what is meant.”</a:t>
            </a: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例：我就喜欢你这种不要脸的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2"/>
              </a:buBlip>
            </a:pP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识别出反讽的使用可以避免对文本的错误理解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反讽识别和情感识别紧密相关</a:t>
            </a:r>
            <a:endParaRPr kumimoji="1" lang="zh-CN" altLang="en-US" sz="12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背景 </a:t>
            </a:r>
            <a:r>
              <a:rPr lang="en-US" altLang="zh-CN" sz="2600" dirty="0"/>
              <a:t>- </a:t>
            </a:r>
            <a:r>
              <a:rPr lang="zh-CN" altLang="en-US" sz="2600" dirty="0"/>
              <a:t>反讽识别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56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339702"/>
            <a:ext cx="5931643" cy="483726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词组情感倾向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识别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例子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1,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“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in mood”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表达开心的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情感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同时</a:t>
            </a: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出现多种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情感的处理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例子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2,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“</a:t>
            </a:r>
            <a:r>
              <a:rPr kumimoji="1" lang="en-US" altLang="zh-CN" sz="1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Haha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”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表达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开心的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情感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“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Bite 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me! 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”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表达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悲伤的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情感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理解</a:t>
            </a: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比喻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修辞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例子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3,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“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You 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a pig”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和“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You are dog”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表示辱骂的意思，表达愤怒的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情感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标注不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一致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例子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5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的第三轮中只包含大笑的表情符，而前两轮的内容都偏向中性，但例子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标注为“其他”，例子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5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却标注为“其他”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67068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基于多通道模型引入上下文的情感识别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错误分析</a:t>
            </a:r>
            <a:endParaRPr lang="zh-CN" altLang="en-US" sz="2600" dirty="0"/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13289" y="1047629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515668"/>
              </p:ext>
            </p:extLst>
          </p:nvPr>
        </p:nvGraphicFramePr>
        <p:xfrm>
          <a:off x="6769842" y="1173896"/>
          <a:ext cx="4814235" cy="487680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594136"/>
                <a:gridCol w="594136"/>
                <a:gridCol w="3625963"/>
              </a:tblGrid>
              <a:tr h="28515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编号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类别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 </a:t>
                      </a:r>
                      <a:r>
                        <a:rPr lang="zh-CN" altLang="en-US" sz="1400" dirty="0" smtClean="0"/>
                        <a:t>对话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/>
                </a:tc>
              </a:tr>
              <a:tr h="285158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开心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（第一轮）用户甲</a:t>
                      </a:r>
                      <a:r>
                        <a:rPr lang="en-US" altLang="zh-CN" sz="1400" dirty="0" smtClean="0"/>
                        <a:t>: I’m </a:t>
                      </a:r>
                      <a:r>
                        <a:rPr lang="en-US" altLang="zh-CN" sz="1400" b="1" dirty="0" smtClean="0">
                          <a:solidFill>
                            <a:srgbClr val="FFFF00"/>
                          </a:solidFill>
                        </a:rPr>
                        <a:t>in mood</a:t>
                      </a:r>
                      <a:endParaRPr lang="zh-CN" altLang="en-US" sz="1400" b="1" dirty="0">
                        <a:solidFill>
                          <a:srgbClr val="FFFF00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8515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（第二轮）用户乙</a:t>
                      </a:r>
                      <a:r>
                        <a:rPr lang="en-US" altLang="zh-CN" sz="1400" dirty="0" smtClean="0"/>
                        <a:t>: </a:t>
                      </a:r>
                      <a:r>
                        <a:rPr lang="en-US" altLang="zh-CN" sz="1400" dirty="0" err="1" smtClean="0"/>
                        <a:t>ya</a:t>
                      </a:r>
                      <a:r>
                        <a:rPr lang="en-US" altLang="zh-CN" sz="1400" dirty="0" smtClean="0"/>
                        <a:t> need a hug ? :-)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8515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（第三轮）用户甲</a:t>
                      </a:r>
                      <a:r>
                        <a:rPr lang="en-US" altLang="zh-CN" sz="1400" dirty="0" smtClean="0"/>
                        <a:t>: yeah</a:t>
                      </a:r>
                      <a:endParaRPr lang="zh-CN" altLang="en-US" sz="1400" dirty="0" smtClean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85158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悲伤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（第一轮）用户甲</a:t>
                      </a:r>
                      <a:r>
                        <a:rPr lang="en-US" altLang="zh-CN" sz="1400" dirty="0" smtClean="0"/>
                        <a:t>: I</a:t>
                      </a:r>
                      <a:r>
                        <a:rPr lang="en-US" altLang="zh-CN" sz="1400" baseline="0" dirty="0" smtClean="0"/>
                        <a:t> am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8515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（第二轮）用户乙</a:t>
                      </a:r>
                      <a:r>
                        <a:rPr lang="en-US" altLang="zh-CN" sz="1400" dirty="0" smtClean="0"/>
                        <a:t>: in</a:t>
                      </a:r>
                      <a:r>
                        <a:rPr lang="en-US" altLang="zh-CN" sz="1400" baseline="0" dirty="0" smtClean="0"/>
                        <a:t> you dreams</a:t>
                      </a:r>
                      <a:endParaRPr lang="zh-CN" altLang="en-US" sz="1400" dirty="0" smtClean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8515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（第三轮）用户甲</a:t>
                      </a:r>
                      <a:r>
                        <a:rPr lang="en-US" altLang="zh-CN" sz="1400" dirty="0" smtClean="0"/>
                        <a:t>: </a:t>
                      </a:r>
                      <a:r>
                        <a:rPr lang="en-US" altLang="zh-CN" sz="1400" b="1" dirty="0" err="1" smtClean="0">
                          <a:solidFill>
                            <a:srgbClr val="FFFF00"/>
                          </a:solidFill>
                        </a:rPr>
                        <a:t>Haha</a:t>
                      </a:r>
                      <a:r>
                        <a:rPr lang="en-US" altLang="zh-CN" sz="1400" dirty="0" smtClean="0"/>
                        <a:t> </a:t>
                      </a:r>
                      <a:r>
                        <a:rPr lang="en-US" altLang="zh-CN" sz="1400" b="1" dirty="0" smtClean="0">
                          <a:solidFill>
                            <a:srgbClr val="FFC000"/>
                          </a:solidFill>
                        </a:rPr>
                        <a:t>Bite me!</a:t>
                      </a:r>
                      <a:r>
                        <a:rPr lang="zh-CN" altLang="en-US" sz="1400" dirty="0" smtClean="0"/>
                        <a:t> 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85158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愤怒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（第一轮）用户甲</a:t>
                      </a:r>
                      <a:r>
                        <a:rPr lang="en-US" altLang="zh-CN" sz="1400" dirty="0" smtClean="0"/>
                        <a:t>: </a:t>
                      </a:r>
                      <a:r>
                        <a:rPr lang="en-US" altLang="zh-CN" sz="1400" b="1" dirty="0" smtClean="0">
                          <a:solidFill>
                            <a:srgbClr val="FFFF00"/>
                          </a:solidFill>
                        </a:rPr>
                        <a:t>You</a:t>
                      </a:r>
                      <a:r>
                        <a:rPr lang="en-US" altLang="zh-CN" sz="1400" b="1" baseline="0" dirty="0" smtClean="0">
                          <a:solidFill>
                            <a:srgbClr val="FFFF00"/>
                          </a:solidFill>
                        </a:rPr>
                        <a:t> are pig</a:t>
                      </a:r>
                      <a:endParaRPr lang="zh-CN" altLang="en-US" sz="1400" b="1" dirty="0">
                        <a:solidFill>
                          <a:srgbClr val="FFFF00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8515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（第二轮）用户乙</a:t>
                      </a:r>
                      <a:r>
                        <a:rPr lang="en-US" altLang="zh-CN" sz="1400" dirty="0" smtClean="0"/>
                        <a:t>: so are you</a:t>
                      </a:r>
                      <a:endParaRPr lang="zh-CN" altLang="en-US" sz="1400" dirty="0" smtClean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8515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（第三轮）用户甲</a:t>
                      </a:r>
                      <a:r>
                        <a:rPr lang="en-US" altLang="zh-CN" sz="1400" dirty="0" smtClean="0"/>
                        <a:t>: </a:t>
                      </a:r>
                      <a:r>
                        <a:rPr lang="en-US" altLang="zh-CN" sz="1400" b="1" dirty="0" smtClean="0">
                          <a:solidFill>
                            <a:srgbClr val="FFFF00"/>
                          </a:solidFill>
                        </a:rPr>
                        <a:t>You are dog</a:t>
                      </a:r>
                      <a:endParaRPr lang="zh-CN" altLang="en-US" sz="1400" b="1" dirty="0">
                        <a:solidFill>
                          <a:srgbClr val="FFFF00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85158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（第一轮）用户甲</a:t>
                      </a:r>
                      <a:r>
                        <a:rPr lang="en-US" altLang="zh-CN" sz="1400" dirty="0" smtClean="0"/>
                        <a:t>: Wat u </a:t>
                      </a:r>
                      <a:r>
                        <a:rPr lang="en-US" altLang="zh-CN" sz="1400" dirty="0" err="1" smtClean="0"/>
                        <a:t>wanna</a:t>
                      </a:r>
                      <a:r>
                        <a:rPr lang="en-US" altLang="zh-CN" sz="1400" baseline="0" dirty="0" smtClean="0"/>
                        <a:t> </a:t>
                      </a:r>
                      <a:r>
                        <a:rPr lang="en-US" altLang="zh-CN" sz="1400" baseline="0" dirty="0" err="1" smtClean="0"/>
                        <a:t>knw</a:t>
                      </a:r>
                      <a:r>
                        <a:rPr lang="en-US" altLang="zh-CN" sz="1400" baseline="0" dirty="0" smtClean="0"/>
                        <a:t>?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8515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（第二轮）用户乙</a:t>
                      </a:r>
                      <a:r>
                        <a:rPr lang="en-US" altLang="zh-CN" sz="1400" dirty="0" smtClean="0"/>
                        <a:t>: I </a:t>
                      </a:r>
                      <a:r>
                        <a:rPr lang="en-US" altLang="zh-CN" sz="1400" dirty="0" err="1" smtClean="0"/>
                        <a:t>knw</a:t>
                      </a:r>
                      <a:r>
                        <a:rPr lang="en-US" altLang="zh-CN" sz="1400" dirty="0" smtClean="0"/>
                        <a:t> </a:t>
                      </a:r>
                      <a:r>
                        <a:rPr lang="en-US" altLang="zh-CN" sz="1400" dirty="0" err="1" smtClean="0"/>
                        <a:t>nothin</a:t>
                      </a:r>
                      <a:r>
                        <a:rPr lang="en-US" altLang="zh-CN" sz="1400" baseline="0" dirty="0" smtClean="0"/>
                        <a:t> :P</a:t>
                      </a:r>
                      <a:endParaRPr lang="zh-CN" altLang="en-US" sz="1400" dirty="0" smtClean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8515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（第三轮）用户甲</a:t>
                      </a:r>
                      <a:r>
                        <a:rPr lang="en-US" altLang="zh-CN" sz="1400" dirty="0" smtClean="0"/>
                        <a:t>: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85158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5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开心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（第一轮）用户甲</a:t>
                      </a:r>
                      <a:r>
                        <a:rPr lang="en-US" altLang="zh-CN" sz="1400" dirty="0" smtClean="0"/>
                        <a:t>: You cannot see my</a:t>
                      </a:r>
                      <a:r>
                        <a:rPr lang="en-US" altLang="zh-CN" sz="1400" baseline="0" dirty="0" smtClean="0"/>
                        <a:t> hair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8515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（第二轮）用户乙</a:t>
                      </a:r>
                      <a:r>
                        <a:rPr lang="en-US" altLang="zh-CN" sz="1400" dirty="0" smtClean="0"/>
                        <a:t>: I’m in your closet</a:t>
                      </a:r>
                      <a:endParaRPr lang="zh-CN" altLang="en-US" sz="1400" dirty="0" smtClean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8515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（第三轮）用户甲</a:t>
                      </a:r>
                      <a:r>
                        <a:rPr lang="en-US" altLang="zh-CN" sz="1400" dirty="0" smtClean="0"/>
                        <a:t>:</a:t>
                      </a:r>
                      <a:r>
                        <a:rPr lang="zh-CN" altLang="en-US" sz="1400" baseline="0" dirty="0" smtClean="0"/>
                        <a:t> 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617" y="3036205"/>
            <a:ext cx="231605" cy="23862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329" y="3036205"/>
            <a:ext cx="231605" cy="23862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8041" y="3036205"/>
            <a:ext cx="231605" cy="2386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217" y="4877824"/>
            <a:ext cx="211010" cy="21101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217" y="5797315"/>
            <a:ext cx="211010" cy="21101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116" y="4877824"/>
            <a:ext cx="211010" cy="21101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070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62099"/>
            <a:ext cx="10515600" cy="485388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针对多分类问题中数据不均匀的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问题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提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出了一种</a:t>
            </a:r>
            <a:r>
              <a:rPr kumimoji="1" lang="zh-CN" altLang="en-US" sz="14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多分类器分层识别</a:t>
            </a:r>
            <a:r>
              <a:rPr kumimoji="1" lang="zh-CN" altLang="en-US" sz="1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算法</a:t>
            </a:r>
            <a:endParaRPr kumimoji="1" lang="en-US" altLang="zh-CN" sz="1400" dirty="0" smtClean="0">
              <a:solidFill>
                <a:srgbClr val="1775B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基于</a:t>
            </a:r>
            <a:r>
              <a:rPr kumimoji="1" lang="en-US" altLang="zh-CN" sz="1400" i="1" dirty="0" smtClean="0">
                <a:latin typeface="Times New Roman" charset="0"/>
                <a:ea typeface="Times New Roman" charset="0"/>
                <a:cs typeface="Times New Roman" charset="0"/>
              </a:rPr>
              <a:t>SemEval-2018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任务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三 </a:t>
            </a:r>
            <a:r>
              <a:rPr kumimoji="1" lang="zh-CN" altLang="en-US" sz="1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面向微博的反讽识别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进行实验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对子任务一，新模型和当时提交的系统比有</a:t>
            </a:r>
            <a:r>
              <a:rPr kumimoji="1" lang="zh-CN" altLang="en-US" sz="14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显着</a:t>
            </a:r>
            <a:r>
              <a:rPr kumimoji="1" lang="zh-CN" altLang="en-US" sz="1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提升</a:t>
            </a:r>
            <a:endParaRPr kumimoji="1" lang="en-US" altLang="zh-CN" sz="1400" dirty="0" smtClean="0">
              <a:solidFill>
                <a:srgbClr val="1775B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对子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任务二，我们提出的算法在主要评价指标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F1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值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上</a:t>
            </a:r>
            <a:r>
              <a:rPr kumimoji="1" lang="zh-CN" altLang="en-US" sz="1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超过了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当时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参赛系统中的</a:t>
            </a:r>
            <a:r>
              <a:rPr kumimoji="1" lang="zh-CN" altLang="en-US" sz="1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第一名</a:t>
            </a:r>
            <a:endParaRPr kumimoji="1" lang="en-US" altLang="zh-CN" sz="1400" dirty="0" smtClean="0">
              <a:solidFill>
                <a:srgbClr val="1775B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对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系统中间结果进行分析验证了我们</a:t>
            </a:r>
            <a:r>
              <a:rPr kumimoji="1" lang="zh-CN" altLang="en-US" sz="1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算法设计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kumimoji="1" lang="zh-CN" altLang="en-US" sz="1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合理性</a:t>
            </a:r>
            <a:endParaRPr kumimoji="1" lang="en-US" altLang="zh-CN" sz="1400" dirty="0" smtClean="0">
              <a:solidFill>
                <a:srgbClr val="1775B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针对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在建模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中引入上下文信息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提出了一种</a:t>
            </a:r>
            <a:r>
              <a:rPr kumimoji="1" lang="zh-CN" altLang="en-US" sz="14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多通道分类</a:t>
            </a:r>
            <a:r>
              <a:rPr kumimoji="1" lang="zh-CN" altLang="en-US" sz="1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模型</a:t>
            </a:r>
            <a:endParaRPr kumimoji="1" lang="en-US" altLang="zh-CN" sz="1400" dirty="0" smtClean="0">
              <a:solidFill>
                <a:srgbClr val="1775B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提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出了一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种</a:t>
            </a:r>
            <a:r>
              <a:rPr kumimoji="1" lang="zh-CN" altLang="en-US" sz="1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面向情感四分类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kumimoji="1" lang="zh-CN" altLang="en-US" sz="1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多</a:t>
            </a:r>
            <a:r>
              <a:rPr kumimoji="1" lang="zh-CN" altLang="en-US" sz="14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分类器分层识别</a:t>
            </a:r>
            <a:r>
              <a:rPr kumimoji="1" lang="zh-CN" altLang="en-US" sz="1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算法</a:t>
            </a:r>
            <a:endParaRPr kumimoji="1" lang="en-US" altLang="zh-CN" sz="1400" dirty="0" smtClean="0">
              <a:solidFill>
                <a:srgbClr val="1775B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在</a:t>
            </a:r>
            <a:r>
              <a:rPr kumimoji="1" lang="en-US" altLang="zh-CN" sz="1400" i="1" dirty="0" smtClean="0">
                <a:latin typeface="Times New Roman" charset="0"/>
                <a:ea typeface="Times New Roman" charset="0"/>
                <a:cs typeface="Times New Roman" charset="0"/>
              </a:rPr>
              <a:t>SemEval-2019 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任务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三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面向</a:t>
            </a:r>
            <a:r>
              <a:rPr kumimoji="1" lang="zh-CN" altLang="en-US" sz="14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三轮对话的情感</a:t>
            </a:r>
            <a:r>
              <a:rPr kumimoji="1" lang="zh-CN" altLang="en-US" sz="1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识别</a:t>
            </a:r>
            <a:r>
              <a:rPr kumimoji="1" lang="en-US" altLang="zh-CN" sz="1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进行实验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kumimoji="1" lang="zh-CN" altLang="en-US" sz="1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参赛</a:t>
            </a:r>
            <a:r>
              <a:rPr kumimoji="1" lang="zh-CN" altLang="en-US" sz="14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结果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显示我们的系统在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165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个参赛系统中</a:t>
            </a:r>
            <a:r>
              <a:rPr kumimoji="1" lang="zh-CN" altLang="en-US" sz="14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排名前</a:t>
            </a:r>
            <a:r>
              <a:rPr kumimoji="1" lang="zh-CN" altLang="en-US" sz="1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十</a:t>
            </a:r>
            <a:endParaRPr kumimoji="1" lang="en-US" altLang="zh-CN" sz="1400" dirty="0" smtClean="0">
              <a:solidFill>
                <a:srgbClr val="1775B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多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分类器分层识别算法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框架对不同多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分类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问题的</a:t>
            </a:r>
            <a:r>
              <a:rPr kumimoji="1" lang="zh-CN" altLang="en-US" sz="1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通用性</a:t>
            </a:r>
            <a:endParaRPr kumimoji="1" lang="zh-CN" altLang="en-US" sz="1400" dirty="0">
              <a:solidFill>
                <a:srgbClr val="1775B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 smtClean="0"/>
              <a:t>总结</a:t>
            </a:r>
            <a:endParaRPr lang="zh-CN" altLang="en-US" sz="2600" dirty="0"/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356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57864" y="1262099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多模型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融合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现阶段主流的人工神经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网络</a:t>
            </a:r>
            <a:r>
              <a:rPr kumimoji="1" lang="zh-CN" altLang="en-US" sz="1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同时</a:t>
            </a:r>
            <a:r>
              <a:rPr kumimoji="1" lang="zh-CN" altLang="en-US" sz="1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对多个类别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的数据进行</a:t>
            </a:r>
            <a:r>
              <a:rPr kumimoji="1" lang="zh-CN" altLang="en-US" sz="1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拟合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kumimoji="1" lang="zh-CN" altLang="en-US" sz="1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能力不足</a:t>
            </a:r>
            <a:endParaRPr kumimoji="1" lang="en-US" altLang="zh-CN" sz="1400" dirty="0" smtClean="0">
              <a:solidFill>
                <a:srgbClr val="1775B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透过</a:t>
            </a:r>
            <a:r>
              <a:rPr kumimoji="1" lang="zh-CN" altLang="en-US" sz="14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多分类器分层识別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的方式</a:t>
            </a:r>
            <a:r>
              <a:rPr kumimoji="1" lang="zh-CN" altLang="en-US" sz="1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结合不同模型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拟合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能力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引入</a:t>
            </a: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语义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知识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处理训练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数据中没有出现过的词（组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引入</a:t>
            </a: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语用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知识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处理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特殊的修辞手法，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譬如反讽和比喻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等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未来工作展望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02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3A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1412875"/>
            <a:ext cx="12192000" cy="2609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4102759" y="1976438"/>
            <a:ext cx="3986483" cy="1482725"/>
            <a:chOff x="2682875" y="2071687"/>
            <a:chExt cx="3986483" cy="1482725"/>
          </a:xfrm>
        </p:grpSpPr>
        <p:sp>
          <p:nvSpPr>
            <p:cNvPr id="3" name="TextBox 1"/>
            <p:cNvSpPr txBox="1">
              <a:spLocks noChangeArrowheads="1"/>
            </p:cNvSpPr>
            <p:nvPr/>
          </p:nvSpPr>
          <p:spPr bwMode="auto">
            <a:xfrm>
              <a:off x="2682875" y="2311106"/>
              <a:ext cx="3525324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6000" b="1" dirty="0">
                  <a:solidFill>
                    <a:srgbClr val="77377E"/>
                  </a:solidFill>
                  <a:latin typeface="微软雅黑" pitchFamily="34" charset="-122"/>
                  <a:ea typeface="微软雅黑" pitchFamily="34" charset="-122"/>
                </a:rPr>
                <a:t>THANKS</a:t>
              </a:r>
            </a:p>
          </p:txBody>
        </p:sp>
        <p:sp>
          <p:nvSpPr>
            <p:cNvPr id="4" name="空心弧 3"/>
            <p:cNvSpPr/>
            <p:nvPr/>
          </p:nvSpPr>
          <p:spPr bwMode="auto">
            <a:xfrm rot="7086271">
              <a:off x="5186633" y="2071687"/>
              <a:ext cx="1482725" cy="1482725"/>
            </a:xfrm>
            <a:prstGeom prst="blockArc">
              <a:avLst>
                <a:gd name="adj1" fmla="val 5502533"/>
                <a:gd name="adj2" fmla="val 1980318"/>
                <a:gd name="adj3" fmla="val 1053"/>
              </a:avLst>
            </a:prstGeom>
            <a:solidFill>
              <a:srgbClr val="C00000"/>
            </a:solidFill>
            <a:ln w="28575">
              <a:solidFill>
                <a:srgbClr val="7737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77377E"/>
                </a:solidFill>
              </a:endParaRPr>
            </a:p>
          </p:txBody>
        </p:sp>
        <p:sp>
          <p:nvSpPr>
            <p:cNvPr id="5" name="TextBox 8"/>
            <p:cNvSpPr txBox="1">
              <a:spLocks noChangeArrowheads="1"/>
            </p:cNvSpPr>
            <p:nvPr/>
          </p:nvSpPr>
          <p:spPr bwMode="auto">
            <a:xfrm>
              <a:off x="2830513" y="3155950"/>
              <a:ext cx="2478466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dist" eaLnBrk="1" hangingPunct="1">
                <a:defRPr/>
              </a:pPr>
              <a:r>
                <a:rPr lang="zh-CN" altLang="en-US" sz="1800" dirty="0" smtClean="0">
                  <a:latin typeface="微软雅黑" pitchFamily="34" charset="-122"/>
                  <a:ea typeface="微软雅黑" pitchFamily="34" charset="-122"/>
                </a:rPr>
                <a:t>敬请各位老师指导</a:t>
              </a:r>
            </a:p>
          </p:txBody>
        </p:sp>
      </p:grpSp>
      <p:sp>
        <p:nvSpPr>
          <p:cNvPr id="14" name="等腰三角形 13"/>
          <p:cNvSpPr/>
          <p:nvPr/>
        </p:nvSpPr>
        <p:spPr>
          <a:xfrm flipV="1">
            <a:off x="5916353" y="4014699"/>
            <a:ext cx="359294" cy="20660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281238" y="5087993"/>
            <a:ext cx="7629524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本人在论文的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写作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过程中得到 徐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明星 副教授 悉心指导，在此表示衷心感谢！ </a:t>
            </a:r>
          </a:p>
        </p:txBody>
      </p:sp>
    </p:spTree>
    <p:extLst>
      <p:ext uri="{BB962C8B-B14F-4D97-AF65-F5344CB8AC3E}">
        <p14:creationId xmlns:p14="http://schemas.microsoft.com/office/powerpoint/2010/main" val="15609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37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524000" y="2544006"/>
            <a:ext cx="9144000" cy="8135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补充数据</a:t>
            </a:r>
            <a:endParaRPr lang="zh-CN" altLang="en-US" dirty="0"/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5251126" y="1034822"/>
            <a:ext cx="1689749" cy="1509184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528FC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89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7398" y="1385953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Liao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等人研究了电影评论的多级情感识別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实验数据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Yelp2013; Yelp2014; IMDB</a:t>
            </a:r>
          </a:p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方法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提出了一种分层注意力网络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捕捉局部语义特征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提出了一个类噪声估计方法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挑选高质量样例来扩充目标领域的训练集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解决负面迁移问题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实验结果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与基准方法相比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, 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所提方法的均方根误差分别降低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1.5%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1.0%</a:t>
            </a: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说明该方法可以有效地提高跨领域情感分类性能</a:t>
            </a:r>
            <a:endParaRPr kumimoji="1" lang="zh-CN" altLang="en-US" sz="7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相关工作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87398" y="6329180"/>
            <a:ext cx="98822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Liao X, Wu X, Gui L, Huang J, Chen G. Cross-Domain Sentiment Classification Based on Representation Learning and Transfer Learning. Acta Scientiarum Naturalium Universitatis Pekinensis, Vol. 55, No. 1 (Jan. </a:t>
            </a:r>
            <a:r>
              <a:rPr lang="zh-CN" altLang="en-US" sz="1200" dirty="0" smtClean="0">
                <a:solidFill>
                  <a:schemeClr val="bg1"/>
                </a:solidFill>
              </a:rPr>
              <a:t>2019</a:t>
            </a:r>
            <a:r>
              <a:rPr lang="en-US" altLang="zh-CN" sz="1200" dirty="0" smtClean="0">
                <a:solidFill>
                  <a:schemeClr val="bg1"/>
                </a:solidFill>
              </a:rPr>
              <a:t>)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16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359" y="1836518"/>
            <a:ext cx="5828462" cy="323727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926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7398" y="1385953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buBlip>
                <a:blip r:embed="rId2"/>
              </a:buBlip>
            </a:pP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Wang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等人研究了对网上评论中特定属性的情感识别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实验数据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en-US" altLang="zh-CN" sz="1600" i="1" dirty="0" err="1" smtClean="0">
                <a:latin typeface="Times New Roman" charset="0"/>
                <a:ea typeface="Times New Roman" charset="0"/>
                <a:cs typeface="Times New Roman" charset="0"/>
              </a:rPr>
              <a:t>SemEval</a:t>
            </a:r>
            <a:r>
              <a:rPr kumimoji="1" lang="en-US" altLang="zh-CN" sz="1600" i="1" dirty="0" smtClean="0">
                <a:latin typeface="Times New Roman" charset="0"/>
                <a:ea typeface="Times New Roman" charset="0"/>
                <a:cs typeface="Times New Roman" charset="0"/>
              </a:rPr>
              <a:t> 2014 Task 3: Aspect Based Sentiment Analysis</a:t>
            </a:r>
          </a:p>
          <a:p>
            <a:pPr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实验方法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句子的情感极性和内容对应的主题紧密相关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提出了两个结合注意力机制和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LSTM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的人工神经网络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分别以不同方式引入了目标属性的嵌入向量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实验结果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他们的模型比没有引入属性嵌入向量的模型性能更好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注意力机制确实能定位和目标属性相关的内容</a:t>
            </a:r>
            <a:endParaRPr kumimoji="1"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相关工作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87398" y="6329180"/>
            <a:ext cx="94423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</a:rPr>
              <a:t>Wang Y, Huang M, Zhao L, et al. Attention-based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lstm</a:t>
            </a:r>
            <a:r>
              <a:rPr lang="en-US" altLang="zh-CN" sz="1200" dirty="0" smtClean="0">
                <a:solidFill>
                  <a:schemeClr val="bg1"/>
                </a:solidFill>
              </a:rPr>
              <a:t> for aspect-level sentiment classification [C]//Proceedings of the 2016 conference on empirical methods in natural language processing. </a:t>
            </a:r>
            <a:r>
              <a:rPr lang="pt-BR" altLang="zh-CN" sz="1200" dirty="0" smtClean="0">
                <a:solidFill>
                  <a:schemeClr val="bg1"/>
                </a:solidFill>
              </a:rPr>
              <a:t>[</a:t>
            </a:r>
            <a:r>
              <a:rPr lang="pt-BR" altLang="zh-CN" sz="1200" dirty="0" err="1" smtClean="0">
                <a:solidFill>
                  <a:schemeClr val="bg1"/>
                </a:solidFill>
              </a:rPr>
              <a:t>S.l</a:t>
            </a:r>
            <a:r>
              <a:rPr lang="pt-BR" altLang="zh-CN" sz="1200" dirty="0" smtClean="0">
                <a:solidFill>
                  <a:schemeClr val="bg1"/>
                </a:solidFill>
              </a:rPr>
              <a:t>.: s.n.], 2016: 606-615.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18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"/>
          <a:stretch/>
        </p:blipFill>
        <p:spPr>
          <a:xfrm>
            <a:off x="6869331" y="3338483"/>
            <a:ext cx="4333667" cy="239880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281" y="1250266"/>
            <a:ext cx="4333667" cy="1953756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377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32162" y="1222121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zh-CN" sz="2000" i="1" dirty="0" smtClean="0">
                <a:latin typeface="Times New Roman" charset="0"/>
                <a:ea typeface="Times New Roman" charset="0"/>
                <a:cs typeface="Times New Roman" charset="0"/>
              </a:rPr>
              <a:t>SemEval-2018 Task3 Irony detection in English tweets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子任务一： </a:t>
            </a: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[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二分类问题</a:t>
            </a: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] 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判断一条微博是否带有反讽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子任务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二： </a:t>
            </a: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[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四分类问题</a:t>
            </a: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] 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判断一条微博的反讽属于以下哪一种</a:t>
            </a:r>
            <a:endParaRPr kumimoji="1" lang="zh-CN" altLang="en-US" sz="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723846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</a:t>
            </a:r>
            <a:r>
              <a:rPr lang="zh-CN" altLang="en-US" sz="2600" dirty="0" smtClean="0"/>
              <a:t>识别 </a:t>
            </a:r>
            <a:r>
              <a:rPr lang="en-US" altLang="zh-CN" sz="2600" dirty="0" smtClean="0"/>
              <a:t>- </a:t>
            </a:r>
            <a:r>
              <a:rPr lang="zh-CN" altLang="en-US" sz="2600" dirty="0"/>
              <a:t>实验数据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/>
          </p:nvPr>
        </p:nvGraphicFramePr>
        <p:xfrm>
          <a:off x="1151277" y="2288745"/>
          <a:ext cx="10150384" cy="1172661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2118372"/>
                <a:gridCol w="8032012"/>
              </a:tblGrid>
              <a:tr h="390887">
                <a:tc>
                  <a:txBody>
                    <a:bodyPr/>
                    <a:lstStyle/>
                    <a:p>
                      <a:pPr marL="0" lvl="1" indent="0" algn="l">
                        <a:buFont typeface="Arial" charset="0"/>
                        <a:buNone/>
                      </a:pPr>
                      <a:r>
                        <a:rPr lang="zh-CN" altLang="en-US" sz="1400" b="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类别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zh-CN" altLang="en-US" sz="1600" b="0" i="0" dirty="0" smtClean="0">
                          <a:solidFill>
                            <a:schemeClr val="bg1"/>
                          </a:solidFill>
                          <a:latin typeface="+mn-lt"/>
                          <a:ea typeface="Microsoft YaHei" charset="-122"/>
                          <a:cs typeface="Microsoft YaHei" charset="-122"/>
                        </a:rPr>
                        <a:t>微博</a:t>
                      </a:r>
                      <a:endParaRPr lang="en-US" altLang="zh-CN" sz="1600" b="0" i="0" dirty="0" smtClean="0">
                        <a:solidFill>
                          <a:schemeClr val="bg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90887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mr-IN" sz="1400" dirty="0" smtClean="0">
                          <a:latin typeface="+mn-lt"/>
                        </a:rPr>
                        <a:t>没有反讽</a:t>
                      </a:r>
                      <a:endParaRPr lang="en-US" altLang="zh-CN" sz="1400" b="0" i="1" dirty="0" smtClean="0">
                        <a:solidFill>
                          <a:schemeClr val="tx1">
                            <a:lumMod val="65000"/>
                          </a:schemeClr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+mn-lt"/>
                        </a:rPr>
                        <a:t>Had no sleep and have got school now #not happy</a:t>
                      </a:r>
                      <a:endParaRPr lang="en-US" altLang="zh-CN" sz="1600" b="0" i="1" dirty="0" smtClean="0">
                        <a:solidFill>
                          <a:schemeClr val="tx1">
                            <a:lumMod val="65000"/>
                          </a:schemeClr>
                        </a:solidFill>
                        <a:latin typeface="+mn-lt"/>
                        <a:ea typeface="Times New Roman" charset="0"/>
                        <a:cs typeface="Times New Roman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90887">
                <a:tc>
                  <a:txBody>
                    <a:bodyPr/>
                    <a:lstStyle/>
                    <a:p>
                      <a:pPr marL="0" lvl="1" algn="l"/>
                      <a:r>
                        <a:rPr lang="zh-CN" altLang="mr-IN" sz="1400" dirty="0" smtClean="0">
                          <a:latin typeface="+mn-lt"/>
                        </a:rPr>
                        <a:t>带有反讽</a:t>
                      </a:r>
                      <a:endParaRPr lang="en-US" altLang="zh-CN" sz="1400" b="0" i="1" dirty="0" smtClean="0">
                        <a:solidFill>
                          <a:schemeClr val="tx1">
                            <a:lumMod val="65000"/>
                          </a:schemeClr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+mn-lt"/>
                        </a:rPr>
                        <a:t>I just love when you test my patience!! #not</a:t>
                      </a:r>
                      <a:endParaRPr lang="en-US" altLang="zh-CN" sz="1600" b="0" i="1" dirty="0" smtClean="0">
                        <a:solidFill>
                          <a:schemeClr val="tx1">
                            <a:lumMod val="65000"/>
                          </a:schemeClr>
                        </a:solidFill>
                        <a:latin typeface="+mn-lt"/>
                        <a:ea typeface="Times New Roman" charset="0"/>
                        <a:cs typeface="Times New Roman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/>
          </p:nvPr>
        </p:nvGraphicFramePr>
        <p:xfrm>
          <a:off x="1151277" y="4015020"/>
          <a:ext cx="10150384" cy="167640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2085884"/>
                <a:gridCol w="8064500"/>
              </a:tblGrid>
              <a:tr h="311106">
                <a:tc>
                  <a:txBody>
                    <a:bodyPr/>
                    <a:lstStyle/>
                    <a:p>
                      <a:pPr marL="0" lvl="1" indent="0" algn="l">
                        <a:buFont typeface="Arial" charset="0"/>
                        <a:buNone/>
                      </a:pPr>
                      <a:r>
                        <a:rPr lang="zh-CN" altLang="en-US" sz="1400" b="0" dirty="0" smtClean="0">
                          <a:latin typeface="+mn-ea"/>
                          <a:ea typeface="+mn-ea"/>
                          <a:cs typeface="Microsoft YaHei" charset="-122"/>
                        </a:rPr>
                        <a:t>类别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zh-CN" altLang="en-US" sz="1600" b="0" i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微博</a:t>
                      </a:r>
                      <a:endParaRPr lang="en-US" altLang="zh-CN" sz="1600" b="0" i="0" dirty="0" smtClean="0">
                        <a:solidFill>
                          <a:schemeClr val="bg1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1106">
                <a:tc>
                  <a:txBody>
                    <a:bodyPr/>
                    <a:lstStyle/>
                    <a:p>
                      <a:pPr marL="0" lvl="1" indent="0" algn="l">
                        <a:buFont typeface="Arial" charset="0"/>
                        <a:buNone/>
                      </a:pPr>
                      <a:r>
                        <a:rPr lang="zh-CN" altLang="mr-IN" sz="1400" dirty="0" smtClean="0">
                          <a:latin typeface="+mn-ea"/>
                          <a:ea typeface="+mn-ea"/>
                        </a:rPr>
                        <a:t>没有反讽</a:t>
                      </a:r>
                      <a:endParaRPr lang="zh-CN" altLang="en-US" sz="1400" b="0" dirty="0" smtClean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+mn-ea"/>
                          <a:ea typeface="+mn-ea"/>
                        </a:rPr>
                        <a:t>Had no sleep and have got school now #not happy</a:t>
                      </a:r>
                      <a:endParaRPr lang="en-US" altLang="zh-CN" sz="1600" b="0" i="1" dirty="0" smtClean="0">
                        <a:solidFill>
                          <a:schemeClr val="tx1">
                            <a:lumMod val="65000"/>
                          </a:schemeClr>
                        </a:solidFill>
                        <a:latin typeface="+mn-ea"/>
                        <a:ea typeface="+mn-ea"/>
                        <a:cs typeface="Times New Roman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1106">
                <a:tc>
                  <a:txBody>
                    <a:bodyPr/>
                    <a:lstStyle/>
                    <a:p>
                      <a:pPr marL="0" lvl="1" indent="0" algn="l">
                        <a:buFont typeface="Arial" charset="0"/>
                        <a:buNone/>
                      </a:pPr>
                      <a:r>
                        <a:rPr lang="zh-CN" altLang="en-US" sz="1400" dirty="0" smtClean="0">
                          <a:latin typeface="+mn-ea"/>
                          <a:ea typeface="+mn-ea"/>
                        </a:rPr>
                        <a:t>基于相反语义的反讽</a:t>
                      </a:r>
                      <a:r>
                        <a:rPr lang="en-US" altLang="zh-CN" sz="1400" dirty="0" smtClean="0">
                          <a:latin typeface="+mn-ea"/>
                          <a:ea typeface="+mn-ea"/>
                        </a:rPr>
                        <a:t> 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+mn-ea"/>
                          <a:ea typeface="+mn-ea"/>
                        </a:rPr>
                        <a:t>I really love this year’s summer; weeks and weeks of awful weather</a:t>
                      </a:r>
                      <a:endParaRPr lang="en-US" altLang="zh-CN" sz="1600" b="0" i="1" dirty="0" smtClean="0">
                        <a:solidFill>
                          <a:schemeClr val="tx1">
                            <a:lumMod val="65000"/>
                          </a:schemeClr>
                        </a:solidFill>
                        <a:latin typeface="+mn-ea"/>
                        <a:ea typeface="+mn-ea"/>
                        <a:cs typeface="Times New Roman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1106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zh-CN" altLang="mr-IN" sz="1400" dirty="0" smtClean="0">
                          <a:latin typeface="+mn-ea"/>
                          <a:ea typeface="+mn-ea"/>
                        </a:rPr>
                        <a:t>情景反讽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+mn-ea"/>
                          <a:ea typeface="+mn-ea"/>
                        </a:rPr>
                        <a:t>Most of us didn’t focus in the #ADHD lecture. #irony</a:t>
                      </a:r>
                      <a:endParaRPr lang="zh-CN" altLang="en-US" sz="1600" dirty="0" smtClean="0">
                        <a:latin typeface="+mn-ea"/>
                        <a:ea typeface="+mn-ea"/>
                        <a:cs typeface="Times New Roman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1106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+mn-ea"/>
                          <a:ea typeface="+mn-ea"/>
                        </a:rPr>
                        <a:t>其他反讽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+mn-ea"/>
                          <a:ea typeface="+mn-ea"/>
                        </a:rPr>
                        <a:t>Human brains disappear every day. Some of them have never even appeared. #Sarcasm</a:t>
                      </a:r>
                      <a:endParaRPr lang="en-US" altLang="zh-CN" sz="1600" i="1" dirty="0" smtClean="0">
                        <a:solidFill>
                          <a:schemeClr val="tx1">
                            <a:lumMod val="65000"/>
                          </a:schemeClr>
                        </a:solidFill>
                        <a:latin typeface="+mn-ea"/>
                        <a:ea typeface="+mn-ea"/>
                        <a:cs typeface="Times New Roman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cxnSp>
        <p:nvCxnSpPr>
          <p:cNvPr id="18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089738" y="6294924"/>
            <a:ext cx="102119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Cynthia Van </a:t>
            </a:r>
            <a:r>
              <a:rPr lang="en-US" altLang="zh-CN" sz="1200" dirty="0" err="1">
                <a:solidFill>
                  <a:schemeClr val="bg1"/>
                </a:solidFill>
              </a:rPr>
              <a:t>Hee</a:t>
            </a:r>
            <a:r>
              <a:rPr lang="en-US" altLang="zh-CN" sz="1200" dirty="0">
                <a:solidFill>
                  <a:schemeClr val="bg1"/>
                </a:solidFill>
              </a:rPr>
              <a:t>, </a:t>
            </a:r>
            <a:r>
              <a:rPr lang="en-US" altLang="zh-CN" sz="1200" dirty="0" err="1">
                <a:solidFill>
                  <a:schemeClr val="bg1"/>
                </a:solidFill>
              </a:rPr>
              <a:t>Els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</a:rPr>
              <a:t>Lefever</a:t>
            </a:r>
            <a:r>
              <a:rPr lang="en-US" altLang="zh-CN" sz="1200" dirty="0">
                <a:solidFill>
                  <a:schemeClr val="bg1"/>
                </a:solidFill>
              </a:rPr>
              <a:t>, and </a:t>
            </a:r>
            <a:r>
              <a:rPr lang="en-US" altLang="zh-CN" sz="1200" dirty="0" err="1">
                <a:solidFill>
                  <a:schemeClr val="bg1"/>
                </a:solidFill>
              </a:rPr>
              <a:t>Véronique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</a:rPr>
              <a:t>Hoste</a:t>
            </a:r>
            <a:r>
              <a:rPr lang="en-US" altLang="zh-CN" sz="1200" dirty="0">
                <a:solidFill>
                  <a:schemeClr val="bg1"/>
                </a:solidFill>
              </a:rPr>
              <a:t>. 2018. Semeval-2018 Task 3: Irony detection in English Tweets. In Proceedings of the 12th International Workshop on Semantic Evaluation (SemEval-2018), New Orleans, LA, USA, June 2018.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088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961239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实验数据</a:t>
            </a:r>
            <a:endParaRPr lang="zh-CN" altLang="en-US" sz="2600" dirty="0"/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/>
          </p:nvPr>
        </p:nvGraphicFramePr>
        <p:xfrm>
          <a:off x="1789912" y="3140822"/>
          <a:ext cx="4547389" cy="1226604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320452"/>
                <a:gridCol w="1424350"/>
                <a:gridCol w="1802587"/>
              </a:tblGrid>
              <a:tr h="40886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任务一</a:t>
                      </a:r>
                      <a:endParaRPr lang="zh-CN" altLang="en-US" sz="16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kern="1200" dirty="0" smtClean="0">
                          <a:latin typeface="+mn-lt"/>
                        </a:rPr>
                        <a:t>没有反讽</a:t>
                      </a:r>
                      <a:endParaRPr lang="zh-CN" altLang="en-US" sz="16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kern="1200" dirty="0" smtClean="0">
                          <a:latin typeface="+mn-lt"/>
                        </a:rPr>
                        <a:t>带有反讽</a:t>
                      </a:r>
                      <a:endParaRPr lang="zh-CN" altLang="en-US" sz="16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40886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训练集</a:t>
                      </a:r>
                      <a:endParaRPr lang="zh-CN" altLang="en-US" sz="16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n-lt"/>
                        </a:rPr>
                        <a:t>1,923</a:t>
                      </a:r>
                      <a:endParaRPr lang="zh-CN" altLang="en-US" sz="16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n-lt"/>
                        </a:rPr>
                        <a:t>1,911</a:t>
                      </a:r>
                      <a:endParaRPr lang="zh-CN" altLang="en-US" sz="16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40886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测试集</a:t>
                      </a:r>
                      <a:endParaRPr lang="zh-CN" altLang="en-US" sz="16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n-lt"/>
                        </a:rPr>
                        <a:t>473</a:t>
                      </a:r>
                      <a:endParaRPr lang="zh-CN" altLang="en-US" sz="16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n-lt"/>
                        </a:rPr>
                        <a:t>311</a:t>
                      </a:r>
                      <a:endParaRPr lang="zh-CN" altLang="en-US" sz="16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/>
          </p:nvPr>
        </p:nvGraphicFramePr>
        <p:xfrm>
          <a:off x="1767569" y="4555451"/>
          <a:ext cx="7935232" cy="1237932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445531"/>
                <a:gridCol w="1236680"/>
                <a:gridCol w="2566939"/>
                <a:gridCol w="1343041"/>
                <a:gridCol w="1343041"/>
              </a:tblGrid>
              <a:tr h="41264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任务二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20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没有反讽</a:t>
                      </a:r>
                      <a:endParaRPr lang="zh-CN" altLang="en-US" sz="1600" b="0" dirty="0" smtClean="0">
                        <a:solidFill>
                          <a:schemeClr val="tx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kern="120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基于相反语义的反讽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kern="120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情景反讽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kern="120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其他反讽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1264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训练集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1,923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1,390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316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205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1264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测试集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473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164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85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62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graphicFrame>
        <p:nvGraphicFramePr>
          <p:cNvPr id="17" name="图表 16"/>
          <p:cNvGraphicFramePr/>
          <p:nvPr>
            <p:extLst/>
          </p:nvPr>
        </p:nvGraphicFramePr>
        <p:xfrm>
          <a:off x="8701863" y="1702260"/>
          <a:ext cx="2615312" cy="2585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图表 17"/>
          <p:cNvGraphicFramePr/>
          <p:nvPr>
            <p:extLst/>
          </p:nvPr>
        </p:nvGraphicFramePr>
        <p:xfrm>
          <a:off x="6637028" y="1702260"/>
          <a:ext cx="2584321" cy="2585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内容占位符 2"/>
          <p:cNvSpPr txBox="1">
            <a:spLocks/>
          </p:cNvSpPr>
          <p:nvPr/>
        </p:nvSpPr>
        <p:spPr>
          <a:xfrm>
            <a:off x="1332162" y="122212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kumimoji="1" lang="en-US" altLang="zh-CN" sz="2000" i="1" dirty="0" smtClean="0">
                <a:latin typeface="Times New Roman" charset="0"/>
                <a:ea typeface="Times New Roman" charset="0"/>
                <a:cs typeface="Times New Roman" charset="0"/>
              </a:rPr>
              <a:t>SemEval-2018 Task3 Irony detection in English tweets</a:t>
            </a:r>
          </a:p>
          <a:p>
            <a:pPr lvl="1">
              <a:lnSpc>
                <a:spcPct val="150000"/>
              </a:lnSpc>
              <a:buBlip>
                <a:blip r:embed="rId5"/>
              </a:buBlip>
            </a:pP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Twitter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上的微博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5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发布于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2014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年至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2015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年之间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5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由人工标注得出分类标签</a:t>
            </a:r>
            <a:endParaRPr kumimoji="1" lang="zh-CN" altLang="en-US" sz="3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089738" y="6294924"/>
            <a:ext cx="102119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Cynthia Van </a:t>
            </a:r>
            <a:r>
              <a:rPr lang="en-US" altLang="zh-CN" sz="1200" dirty="0" err="1">
                <a:solidFill>
                  <a:schemeClr val="bg1"/>
                </a:solidFill>
              </a:rPr>
              <a:t>Hee</a:t>
            </a:r>
            <a:r>
              <a:rPr lang="en-US" altLang="zh-CN" sz="1200" dirty="0">
                <a:solidFill>
                  <a:schemeClr val="bg1"/>
                </a:solidFill>
              </a:rPr>
              <a:t>, </a:t>
            </a:r>
            <a:r>
              <a:rPr lang="en-US" altLang="zh-CN" sz="1200" dirty="0" err="1">
                <a:solidFill>
                  <a:schemeClr val="bg1"/>
                </a:solidFill>
              </a:rPr>
              <a:t>Els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</a:rPr>
              <a:t>Lefever</a:t>
            </a:r>
            <a:r>
              <a:rPr lang="en-US" altLang="zh-CN" sz="1200" dirty="0">
                <a:solidFill>
                  <a:schemeClr val="bg1"/>
                </a:solidFill>
              </a:rPr>
              <a:t>, and </a:t>
            </a:r>
            <a:r>
              <a:rPr lang="en-US" altLang="zh-CN" sz="1200" dirty="0" err="1">
                <a:solidFill>
                  <a:schemeClr val="bg1"/>
                </a:solidFill>
              </a:rPr>
              <a:t>Véronique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</a:rPr>
              <a:t>Hoste</a:t>
            </a:r>
            <a:r>
              <a:rPr lang="en-US" altLang="zh-CN" sz="1200" dirty="0">
                <a:solidFill>
                  <a:schemeClr val="bg1"/>
                </a:solidFill>
              </a:rPr>
              <a:t>. 2018. Semeval-2018 Task 3: Irony detection in English Tweets. In Proceedings of the 12th International Workshop on Semantic Evaluation (SemEval-2018), New Orleans, LA, USA, June 2018.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133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67068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507321" y="1680443"/>
          <a:ext cx="5922976" cy="3384992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733403"/>
                <a:gridCol w="1003012"/>
                <a:gridCol w="1038517"/>
                <a:gridCol w="1047393"/>
                <a:gridCol w="1100651"/>
              </a:tblGrid>
              <a:tr h="260384">
                <a:tc>
                  <a:txBody>
                    <a:bodyPr/>
                    <a:lstStyle/>
                    <a:p>
                      <a:pPr marL="108000" algn="l" fontAlgn="b"/>
                      <a:endParaRPr lang="zh-CN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准确率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正确率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召回率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</a:t>
                      </a:r>
                      <a:r>
                        <a:rPr lang="en-US" altLang="zh-C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F1</a:t>
                      </a:r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值</a:t>
                      </a:r>
                    </a:p>
                  </a:txBody>
                  <a:tcPr marL="11721" marR="11721" marT="11721" marB="0" anchor="ctr"/>
                </a:tc>
              </a:tr>
              <a:tr h="260384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0.6658 </a:t>
                      </a:r>
                      <a:r>
                        <a:rPr lang="mr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(6)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0.5548 </a:t>
                      </a:r>
                      <a:r>
                        <a:rPr lang="mr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(6)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0.7974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(5)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0.6544 </a:t>
                      </a:r>
                      <a:r>
                        <a:rPr lang="mr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(5)</a:t>
                      </a:r>
                    </a:p>
                  </a:txBody>
                  <a:tcPr marL="11721" marR="11721" marT="11721" marB="0" anchor="ctr"/>
                </a:tc>
              </a:tr>
              <a:tr h="260384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CNN+</a:t>
                      </a:r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0.6008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(12)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0.4980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(12)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0.8039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(3)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0.6150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(12)</a:t>
                      </a:r>
                    </a:p>
                  </a:txBody>
                  <a:tcPr marL="11721" marR="11721" marT="11721" marB="0" anchor="ctr"/>
                </a:tc>
              </a:tr>
              <a:tr h="260384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GRU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0.6607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(7)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0.5542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(7)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0.7395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(9)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0.6336 </a:t>
                      </a:r>
                      <a:r>
                        <a:rPr lang="mr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(10)</a:t>
                      </a:r>
                    </a:p>
                  </a:txBody>
                  <a:tcPr marL="11721" marR="11721" marT="11721" marB="0" anchor="ctr"/>
                </a:tc>
              </a:tr>
              <a:tr h="260384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GRU+</a:t>
                      </a:r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0.6569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(10)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0.5482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(9)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0.7685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(7)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0.6399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(9)</a:t>
                      </a:r>
                    </a:p>
                  </a:txBody>
                  <a:tcPr marL="11721" marR="11721" marT="11721" marB="0" anchor="ctr"/>
                </a:tc>
              </a:tr>
              <a:tr h="260384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100" b="0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BiGRU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0.6594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(8)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0.5534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(8)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0.7331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(10)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0.6307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(11)</a:t>
                      </a:r>
                    </a:p>
                  </a:txBody>
                  <a:tcPr marL="11721" marR="11721" marT="11721" marB="0" anchor="ctr"/>
                </a:tc>
              </a:tr>
              <a:tr h="260384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BiGRU</a:t>
                      </a:r>
                      <a:r>
                        <a:rPr lang="en-US" altLang="zh-C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</a:t>
                      </a:r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0.6582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(9)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0.5473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(10)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0.8006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(4)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0.6501 </a:t>
                      </a:r>
                      <a:r>
                        <a:rPr lang="mr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(7)</a:t>
                      </a:r>
                    </a:p>
                  </a:txBody>
                  <a:tcPr marL="11721" marR="11721" marT="11721" marB="0" anchor="ctr"/>
                </a:tc>
              </a:tr>
              <a:tr h="260384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LSTM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0.6390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(11)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0.5276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(11)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0.8617 </a:t>
                      </a:r>
                      <a:r>
                        <a:rPr lang="is-IS" sz="11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0.6545 </a:t>
                      </a:r>
                      <a:r>
                        <a:rPr lang="mr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(4)</a:t>
                      </a:r>
                    </a:p>
                  </a:txBody>
                  <a:tcPr marL="11721" marR="11721" marT="11721" marB="0" anchor="ctr"/>
                </a:tc>
              </a:tr>
              <a:tr h="260384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LSTM+</a:t>
                      </a:r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0.6862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(3)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0.5768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(3)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0.7846 </a:t>
                      </a:r>
                      <a:r>
                        <a:rPr lang="mr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(6)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0.6640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(2)</a:t>
                      </a:r>
                    </a:p>
                  </a:txBody>
                  <a:tcPr marL="11721" marR="11721" marT="11721" marB="0" anchor="ctr"/>
                </a:tc>
              </a:tr>
              <a:tr h="260384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100" b="0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0.6798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(4)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0.5721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(4)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0.7653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(8)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0.6547 </a:t>
                      </a:r>
                      <a:r>
                        <a:rPr lang="mr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(3)</a:t>
                      </a:r>
                    </a:p>
                  </a:txBody>
                  <a:tcPr marL="11721" marR="11721" marT="11721" marB="0" anchor="ctr"/>
                </a:tc>
              </a:tr>
              <a:tr h="260384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  <a:r>
                        <a:rPr lang="en-US" altLang="zh-C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</a:t>
                      </a:r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0.6888 (1)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0.5861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(2)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0.7331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(10)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0.6514 </a:t>
                      </a:r>
                      <a:r>
                        <a:rPr lang="mr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(6)</a:t>
                      </a:r>
                    </a:p>
                  </a:txBody>
                  <a:tcPr marL="11721" marR="11721" marT="11721" marB="0" anchor="ctr"/>
                </a:tc>
              </a:tr>
              <a:tr h="260384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层</a:t>
                      </a:r>
                      <a:r>
                        <a:rPr lang="en-US" altLang="zh-CN" sz="1100" b="0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  <a:endParaRPr lang="en-US" altLang="zh-CN" sz="11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0.6709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(5)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0.5577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(5)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0.8232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(2)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0.6649 </a:t>
                      </a:r>
                      <a:r>
                        <a:rPr lang="is-IS" sz="11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(1)</a:t>
                      </a:r>
                    </a:p>
                  </a:txBody>
                  <a:tcPr marL="11721" marR="11721" marT="11721" marB="0" anchor="ctr"/>
                </a:tc>
              </a:tr>
              <a:tr h="260384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层</a:t>
                      </a:r>
                      <a:r>
                        <a:rPr lang="en-US" altLang="zh-CN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  <a:r>
                        <a:rPr lang="en-US" altLang="zh-C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</a:t>
                      </a:r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0.6888 </a:t>
                      </a:r>
                      <a:r>
                        <a:rPr lang="is-IS" sz="11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0.5870 </a:t>
                      </a:r>
                      <a:r>
                        <a:rPr lang="is-IS" sz="11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0.7267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(12)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cs-CZ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0.6494 </a:t>
                      </a:r>
                      <a:r>
                        <a:rPr lang="cs-CZ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(8)</a:t>
                      </a:r>
                    </a:p>
                  </a:txBody>
                  <a:tcPr marL="11721" marR="11721" marT="11721" marB="0" anchor="ctr"/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3775418" y="1141360"/>
            <a:ext cx="5638082" cy="417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【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子任务一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】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面向微博的</a:t>
            </a:r>
            <a:r>
              <a:rPr kumimoji="1" lang="zh-TW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 </a:t>
            </a:r>
            <a:r>
              <a:rPr kumimoji="1" lang="en-US" altLang="zh-CN" i="1" dirty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带有反讽</a:t>
            </a:r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二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分类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103" y="2131165"/>
            <a:ext cx="4993871" cy="266272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306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altLang="zh-CN" sz="2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0" indent="0">
                  <a:buNone/>
                </a:pPr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给定</a:t>
                </a:r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一</a:t>
                </a:r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个</a:t>
                </a:r>
                <a:r>
                  <a:rPr lang="zh-TW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情感类別</a:t>
                </a:r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集合</a:t>
                </a:r>
                <a:r>
                  <a:rPr lang="en-US" altLang="zh-CN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𝐶</m:t>
                    </m:r>
                  </m:oMath>
                </a14:m>
                <a:endParaRPr lang="en-US" altLang="zh-CN" sz="2400" i="1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0" indent="0">
                  <a:buNone/>
                </a:pPr>
                <a:endParaRPr lang="en-US" altLang="zh-CN" sz="2400" i="1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0" indent="0">
                  <a:buNone/>
                </a:pPr>
                <a:r>
                  <a:rPr lang="zh-TW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如果</a:t>
                </a:r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对于任一</a:t>
                </a:r>
                <a:r>
                  <a:rPr lang="zh-TW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段文本</a:t>
                </a:r>
                <a:r>
                  <a:rPr lang="en-US" altLang="zh-CN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𝑡</m:t>
                    </m:r>
                    <m:r>
                      <a:rPr lang="en-US" altLang="zh-CN" sz="24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∈</m:t>
                    </m:r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𝑇</m:t>
                    </m:r>
                  </m:oMath>
                </a14:m>
                <a:r>
                  <a:rPr lang="zh-TW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和它的上下文</a:t>
                </a:r>
                <a:r>
                  <a:rPr lang="en-US" altLang="zh-TW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𝑏</m:t>
                    </m:r>
                    <m:r>
                      <a:rPr lang="en-US" altLang="zh-CN" sz="24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∈</m:t>
                    </m:r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𝐵</m:t>
                    </m:r>
                  </m:oMath>
                </a14:m>
                <a:r>
                  <a:rPr lang="zh-TW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lang="en-US" altLang="zh-TW" sz="2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0" indent="0">
                  <a:buNone/>
                </a:pPr>
                <a:r>
                  <a:rPr lang="zh-TW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可以确定它属于</a:t>
                </a:r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唯一</a:t>
                </a:r>
                <a:r>
                  <a:rPr lang="zh-TW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一</a:t>
                </a:r>
                <a:r>
                  <a:rPr lang="zh-TW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种情感类別</a:t>
                </a:r>
                <a:r>
                  <a:rPr lang="zh-TW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𝑐</m:t>
                    </m:r>
                    <m:r>
                      <a:rPr lang="en-US" altLang="zh-CN" sz="24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∈</m:t>
                    </m:r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𝐶</m:t>
                    </m:r>
                  </m:oMath>
                </a14:m>
                <a:endParaRPr lang="en-US" altLang="zh-TW" sz="2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0" indent="0">
                  <a:buNone/>
                </a:pPr>
                <a:endParaRPr lang="en-US" altLang="zh-CN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0" indent="0">
                  <a:buNone/>
                </a:pPr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给</a:t>
                </a:r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出一个</a:t>
                </a:r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函数</a:t>
                </a:r>
                <a:r>
                  <a:rPr lang="en-US" altLang="zh-CN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𝑓</m:t>
                    </m:r>
                  </m:oMath>
                </a14:m>
                <a:r>
                  <a:rPr lang="en-US" altLang="zh-CN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, </a:t>
                </a:r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使得</a:t>
                </a:r>
                <a:r>
                  <a:rPr lang="en-US" altLang="zh-CN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𝑐</m:t>
                    </m:r>
                    <m:r>
                      <a:rPr lang="en-US" altLang="zh-CN" sz="240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 </m:t>
                    </m:r>
                    <m:r>
                      <a:rPr lang="en-US" altLang="zh-CN" sz="24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𝑓</m:t>
                    </m:r>
                    <m:r>
                      <a:rPr lang="en-US" altLang="zh-CN" sz="24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 </m:t>
                    </m:r>
                    <m:d>
                      <m:dPr>
                        <m:ctrlPr>
                          <a:rPr lang="en-US" altLang="zh-CN" sz="2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r>
                          <a:rPr lang="en-US" altLang="zh-CN" sz="240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𝑡</m:t>
                        </m:r>
                        <m:r>
                          <a:rPr lang="en-US" altLang="zh-CN" sz="24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, </m:t>
                        </m:r>
                        <m:r>
                          <a:rPr lang="en-US" altLang="zh-CN" sz="24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𝑏</m:t>
                        </m:r>
                      </m:e>
                    </m:d>
                  </m:oMath>
                </a14:m>
                <a:endParaRPr lang="zh-CN" altLang="en-US" sz="2400" i="1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endParaRPr lang="en-US" altLang="zh-CN" sz="2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问题定义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5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996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67068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255181" y="1957442"/>
          <a:ext cx="6683233" cy="3910738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955897"/>
                <a:gridCol w="1131756"/>
                <a:gridCol w="1171818"/>
                <a:gridCol w="1181834"/>
                <a:gridCol w="1241928"/>
              </a:tblGrid>
              <a:tr h="300826">
                <a:tc>
                  <a:txBody>
                    <a:bodyPr/>
                    <a:lstStyle/>
                    <a:p>
                      <a:pPr marL="108000" algn="l" fontAlgn="b"/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准确率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正确率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召回率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</a:t>
                      </a:r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F1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值</a:t>
                      </a:r>
                    </a:p>
                  </a:txBody>
                  <a:tcPr marL="11721" marR="11721" marT="11721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0.6531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0.5090 </a:t>
                      </a:r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0.4667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0.4432 (7)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0.6186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0.4467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0.4214 (12)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0.4030 (12)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GRU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0.6148 (12)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0.4437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0.4693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0.4476 (5)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GRU+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0.6531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0.4253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0.4605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0.4370 (8)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BiGRU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0.6722 </a:t>
                      </a:r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0.4868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0.4779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0.4768 </a:t>
                      </a:r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BiGRU+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0.6301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0.4543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0.4638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0.4497 (4)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LSTM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0.6186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0.4313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0.4490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0.4307 (9)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LSTM+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0.6416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0.4046 (12)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0.4394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0.4148 (11)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0.6582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0.4875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0.4537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0.4447 (6)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0.6352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0.4168 (11)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0.4386 (11)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0.4160 (10)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层</a:t>
                      </a:r>
                      <a:r>
                        <a:rPr lang="en-US" altLang="zh-CN" sz="13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  <a:endParaRPr lang="en-US" altLang="zh-CN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0.6582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0.5068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0.4762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0.4644 (3)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层</a:t>
                      </a:r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0.6314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0.4824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0.4864 </a:t>
                      </a:r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0.4657 (2)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4862050" y="1303873"/>
            <a:ext cx="3092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面向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反讽 </a:t>
            </a:r>
            <a:r>
              <a:rPr lang="zh-CN" altLang="en-US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四分类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的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模型性能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414" y="2679713"/>
            <a:ext cx="5214797" cy="266272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898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67068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406354" y="1303873"/>
            <a:ext cx="6231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面向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</a:t>
            </a:r>
            <a:r>
              <a:rPr lang="en-US" altLang="zh-CN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</a:t>
            </a:r>
            <a:r>
              <a:rPr lang="zh-CN" altLang="en-US" i="1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相反语义的</a:t>
            </a:r>
            <a:r>
              <a:rPr lang="zh-CN" altLang="en-US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反讽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二分类各模型性能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414" y="2679713"/>
            <a:ext cx="5214797" cy="2662727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255181" y="1957442"/>
          <a:ext cx="6683233" cy="3910738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955897"/>
                <a:gridCol w="1131756"/>
                <a:gridCol w="1171818"/>
                <a:gridCol w="1181834"/>
                <a:gridCol w="1241928"/>
              </a:tblGrid>
              <a:tr h="300826">
                <a:tc>
                  <a:txBody>
                    <a:bodyPr/>
                    <a:lstStyle/>
                    <a:p>
                      <a:pPr marL="108000" algn="l" fontAlgn="b"/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准确率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正确率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召回率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</a:t>
                      </a:r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F1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值</a:t>
                      </a:r>
                    </a:p>
                  </a:txBody>
                  <a:tcPr marL="11721" marR="11721" marT="11721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0.7991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0.7438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0.7791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0.7562 (5)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0.6829 (12)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cs-CZ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0.6494 (12)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0.6909 (12)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0.6470 (12)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GRU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0.8100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0.7566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0.7944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0.7699 (3)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GRU+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0.7677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0.7196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0.7679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0.7303 (9)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BiGRU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0.8085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0.7565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0.7993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0.7705 (2)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BiGRU+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0.7755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0.7301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0.7831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0.7412 (8)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LSTM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0.8053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0.7525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0.7932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0.7661 (4)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LSTM+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0.8257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0.7717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0.7791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0.7752 (1)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0.7551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0.7169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0.7734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0.7236 (10)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0.7174 (11)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0.6909 (11)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0.7460 (11)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0.6889 (11)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层</a:t>
                      </a:r>
                      <a:r>
                        <a:rPr lang="en-US" altLang="zh-CN" sz="13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  <a:endParaRPr lang="en-US" altLang="zh-CN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0.7849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0.7339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0.7795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0.7465 (7)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层</a:t>
                      </a:r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0.7928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0.7421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0.7888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0.7554 (6)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16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67068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370977" y="1303873"/>
            <a:ext cx="4846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面向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</a:t>
            </a:r>
            <a:r>
              <a:rPr lang="en-US" altLang="zh-CN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情景反讽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二分类模型性能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414" y="2679713"/>
            <a:ext cx="5214797" cy="2662728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255181" y="1957442"/>
          <a:ext cx="6683233" cy="3910738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955897"/>
                <a:gridCol w="1131756"/>
                <a:gridCol w="1171818"/>
                <a:gridCol w="1181834"/>
                <a:gridCol w="1241928"/>
              </a:tblGrid>
              <a:tr h="300826">
                <a:tc>
                  <a:txBody>
                    <a:bodyPr/>
                    <a:lstStyle/>
                    <a:p>
                      <a:pPr marL="108000" algn="l" fontAlgn="b"/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准确率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正确率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召回率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</a:t>
                      </a:r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F1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值</a:t>
                      </a:r>
                    </a:p>
                  </a:txBody>
                  <a:tcPr marL="11721" marR="11721" marT="11721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0.8656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0.7634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0.6167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0.6473 (7)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0.8477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0.6865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0.5917 (11)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0.6117 (11)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GRU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0.8495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0.6942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0.6024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0.6242 (10)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GRU+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0.8333 (11)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0.6708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0.6556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0.6625 (4)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BiGRU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0.8423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0.6645 (11)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0.5789 (12)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0.5951 (12)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BiGRU+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0.8423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0.6825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0.6416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0.6572 (6)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LSTM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0.8513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0.7027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0.6372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0.6590 (5)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LSTM+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0.8387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0.6676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0.6153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0.6325 (8)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0.8351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0.6575 (12)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0.6084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0.6243 (9)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cs-CZ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0.8369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0.6797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0.6674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0.6731 (3)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层</a:t>
                      </a:r>
                      <a:r>
                        <a:rPr lang="en-US" altLang="zh-CN" sz="13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  <a:endParaRPr lang="en-US" altLang="zh-CN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0.8262 (12)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0.6691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0.6803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0.6743 (2)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层</a:t>
                      </a:r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0.8513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0.7076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0.6806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0.6924 (1)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166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67068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414" y="2681442"/>
            <a:ext cx="5214798" cy="2659270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255181" y="1957442"/>
          <a:ext cx="6683233" cy="3910738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955897"/>
                <a:gridCol w="1131756"/>
                <a:gridCol w="1171818"/>
                <a:gridCol w="1181834"/>
                <a:gridCol w="1241928"/>
              </a:tblGrid>
              <a:tr h="300826">
                <a:tc>
                  <a:txBody>
                    <a:bodyPr/>
                    <a:lstStyle/>
                    <a:p>
                      <a:pPr marL="108000" algn="l" fontAlgn="b"/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准确率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正确率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召回率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</a:t>
                      </a:r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F1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值</a:t>
                      </a:r>
                    </a:p>
                  </a:txBody>
                  <a:tcPr marL="11721" marR="11721" marT="11721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0.8860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0.7123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0.5781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0.6016 (1)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0.7981 (11)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0.4930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0.4934 (11)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0.4932 (7)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GRU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0.8336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0.5873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0.5836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0.5853 (2)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GRU+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0.8841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0.6928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0.5070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0.4848 (8)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BiGRU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0.8411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0.5481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0.5317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0.5353 (6)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BiGRU+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0.8822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0.4419 (11)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0.4989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0.4687 (10)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LSTM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0.8486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0.5603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0.5360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0.5409 (4)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LSTM+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0.8841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0.4421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0.5000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0.4692 (9)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0.8430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0.5663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0.5468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0.5527 (3)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0.8822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0.4419 (11)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0.4989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0.4687 (10)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层</a:t>
                      </a:r>
                      <a:r>
                        <a:rPr lang="en-US" altLang="zh-CN" sz="13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  <a:endParaRPr lang="en-US" altLang="zh-CN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0.8355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0.5483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0.5356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0.5393 (5)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层</a:t>
                      </a:r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0.7944 (12)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0.4571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0.4633 (12)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0.4600 (12)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4370977" y="1303873"/>
            <a:ext cx="5038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面向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</a:t>
            </a:r>
            <a:r>
              <a:rPr lang="en-US" altLang="zh-CN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其他反讽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二分类模型性能</a:t>
            </a:r>
          </a:p>
        </p:txBody>
      </p:sp>
      <p:sp>
        <p:nvSpPr>
          <p:cNvPr id="13" name="矩形 12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49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1302656" y="1867849"/>
          <a:ext cx="9673594" cy="4020912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745888"/>
                <a:gridCol w="2478642"/>
                <a:gridCol w="1612266"/>
                <a:gridCol w="1612266"/>
                <a:gridCol w="1612266"/>
                <a:gridCol w="1612266"/>
              </a:tblGrid>
              <a:tr h="335076">
                <a:tc>
                  <a:txBody>
                    <a:bodyPr/>
                    <a:lstStyle/>
                    <a:p>
                      <a:r>
                        <a:rPr lang="zh-CN" altLang="en-US" sz="1600" b="0" u="none" strike="noStrike" kern="1200" baseline="0" smtClean="0"/>
                        <a:t>排名</a:t>
                      </a:r>
                      <a:endParaRPr lang="zh-CN" altLang="en-US" sz="16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r>
                        <a:rPr lang="zh-CN" altLang="en-US" sz="1600" b="0" u="none" strike="noStrike" kern="1200" baseline="0" dirty="0" smtClean="0"/>
                        <a:t>队伍名称</a:t>
                      </a:r>
                      <a:endParaRPr lang="zh-CN" altLang="en-US" sz="16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r>
                        <a:rPr lang="zh-CN" altLang="en-US" sz="1600" b="0" u="none" strike="noStrike" kern="1200" baseline="0" dirty="0" smtClean="0"/>
                        <a:t>准确率</a:t>
                      </a:r>
                      <a:endParaRPr lang="zh-CN" altLang="en-US" sz="16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r>
                        <a:rPr lang="zh-CN" altLang="en-US" sz="1600" b="0" u="none" strike="noStrike" kern="1200" baseline="0" smtClean="0"/>
                        <a:t>正确率</a:t>
                      </a:r>
                      <a:endParaRPr lang="zh-CN" altLang="en-US" sz="16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r>
                        <a:rPr lang="zh-CN" altLang="en-US" sz="1600" b="0" u="none" strike="noStrike" kern="1200" baseline="0" dirty="0" smtClean="0"/>
                        <a:t>召回率</a:t>
                      </a:r>
                      <a:endParaRPr lang="zh-CN" altLang="en-US" sz="16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r>
                        <a:rPr lang="en-US" altLang="zh-CN" sz="1600" b="0" u="none" strike="noStrike" kern="1200" baseline="0" dirty="0" smtClean="0"/>
                        <a:t>F1 </a:t>
                      </a:r>
                      <a:r>
                        <a:rPr lang="zh-CN" altLang="en-US" sz="1600" b="0" u="none" strike="noStrike" kern="1200" baseline="0" dirty="0" smtClean="0"/>
                        <a:t>值</a:t>
                      </a:r>
                      <a:endParaRPr lang="zh-CN" altLang="en-US" sz="16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</a:tr>
              <a:tr h="335076">
                <a:tc>
                  <a:txBody>
                    <a:bodyPr/>
                    <a:lstStyle/>
                    <a:p>
                      <a:r>
                        <a:rPr lang="is-IS" altLang="zh-CN" sz="1600" u="none" strike="noStrike" kern="1200" baseline="0" smtClean="0"/>
                        <a:t>1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THU_NGN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0.7347 (1)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0.6304 (4)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0.8006 (4)</a:t>
                      </a:r>
                      <a:endParaRPr lang="zh-CN" altLang="en-US" sz="16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r>
                        <a:rPr lang="is-IS" altLang="zh-CN" sz="1600" u="none" strike="noStrike" kern="1200" baseline="0" dirty="0" smtClean="0"/>
                        <a:t>0.7054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</a:tr>
              <a:tr h="335076">
                <a:tc>
                  <a:txBody>
                    <a:bodyPr/>
                    <a:lstStyle/>
                    <a:p>
                      <a:r>
                        <a:rPr lang="is-IS" altLang="zh-CN" sz="1600" u="none" strike="noStrike" kern="1200" baseline="0" smtClean="0"/>
                        <a:t>2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NTUA-SLP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0.7321 (2)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0.6535 (2)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0.6913 (13)</a:t>
                      </a:r>
                      <a:endParaRPr lang="zh-CN" altLang="en-US" sz="16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r>
                        <a:rPr lang="is-IS" altLang="zh-CN" sz="1600" u="none" strike="noStrike" kern="1200" baseline="0" dirty="0" smtClean="0"/>
                        <a:t>0.6719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</a:tr>
              <a:tr h="335076">
                <a:tc>
                  <a:txBody>
                    <a:bodyPr/>
                    <a:lstStyle/>
                    <a:p>
                      <a:r>
                        <a:rPr lang="is-IS" altLang="zh-CN" sz="1600" u="none" strike="noStrike" kern="1200" baseline="0" smtClean="0"/>
                        <a:t>3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r>
                        <a:rPr lang="is-IS" altLang="zh-CN" sz="1600" u="none" strike="noStrike" kern="1200" baseline="0" dirty="0" smtClean="0"/>
                        <a:t>WLV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0.6429 (15)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0.5317 (20)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0.8360 (2)</a:t>
                      </a:r>
                      <a:endParaRPr lang="zh-CN" altLang="en-US" sz="16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0.6500</a:t>
                      </a:r>
                      <a:endParaRPr lang="zh-CN" altLang="en-US" sz="16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</a:tr>
              <a:tr h="335076">
                <a:tc>
                  <a:txBody>
                    <a:bodyPr/>
                    <a:lstStyle/>
                    <a:p>
                      <a:r>
                        <a:rPr lang="is-IS" altLang="zh-CN" sz="1600" u="none" strike="noStrike" kern="1200" baseline="0" smtClean="0"/>
                        <a:t>4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(</a:t>
                      </a:r>
                      <a:r>
                        <a:rPr lang="zh-CN" altLang="is-IS" sz="1600" u="none" strike="noStrike" kern="1200" baseline="0" dirty="0" smtClean="0"/>
                        <a:t>无</a:t>
                      </a:r>
                      <a:r>
                        <a:rPr lang="is-IS" altLang="zh-CN" sz="1600" u="none" strike="noStrike" kern="1200" baseline="0" dirty="0" smtClean="0"/>
                        <a:t>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0.6607 (10)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0.5506 (13)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0.7878 (7)</a:t>
                      </a:r>
                      <a:endParaRPr lang="zh-CN" altLang="en-US" sz="16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r>
                        <a:rPr lang="is-IS" altLang="zh-CN" sz="1600" u="none" strike="noStrike" kern="1200" baseline="0" dirty="0" smtClean="0"/>
                        <a:t>0.6481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</a:tr>
              <a:tr h="335076">
                <a:tc>
                  <a:txBody>
                    <a:bodyPr/>
                    <a:lstStyle/>
                    <a:p>
                      <a:r>
                        <a:rPr lang="is-IS" altLang="zh-CN" sz="1600" u="none" strike="noStrike" kern="1200" baseline="0" smtClean="0"/>
                        <a:t>5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NIHRIO, NCL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0.7015 (3)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0.6091 (5)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0.6913 (13)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0.6476</a:t>
                      </a:r>
                      <a:endParaRPr lang="zh-CN" altLang="en-US" sz="16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</a:tr>
              <a:tr h="335076">
                <a:tc>
                  <a:txBody>
                    <a:bodyPr/>
                    <a:lstStyle/>
                    <a:p>
                      <a:r>
                        <a:rPr lang="en-US" altLang="zh-CN" sz="1600" u="none" strike="noStrike" kern="1200" baseline="0" smtClean="0"/>
                        <a:t>6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r>
                        <a:rPr lang="is-IS" altLang="zh-CN" sz="1600" u="none" strike="noStrike" kern="1200" baseline="0" dirty="0" smtClean="0"/>
                        <a:t>DLUTNLP-1</a:t>
                      </a:r>
                      <a:endParaRPr lang="en-US" altLang="zh-CN" sz="1400" b="0" i="0" u="none" strike="noStrike" kern="1200" baseline="0" dirty="0" smtClean="0">
                        <a:solidFill>
                          <a:schemeClr val="dk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0.6276 (19)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0.5199 (23)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0.7974 (5)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0.6294</a:t>
                      </a:r>
                      <a:endParaRPr lang="zh-CN" altLang="en-US" sz="16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</a:tr>
              <a:tr h="335076">
                <a:tc>
                  <a:txBody>
                    <a:bodyPr/>
                    <a:lstStyle/>
                    <a:p>
                      <a:r>
                        <a:rPr lang="is-IS" altLang="zh-CN" sz="1600" u="none" strike="noStrike" kern="1200" baseline="0" dirty="0" smtClean="0"/>
                        <a:t>7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ELiRF-UPV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0.6110 (23)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0.5059 (27)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0.8328 (3)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0.6294</a:t>
                      </a:r>
                      <a:endParaRPr lang="zh-CN" altLang="en-US" sz="16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</a:tr>
              <a:tr h="335076">
                <a:tc>
                  <a:txBody>
                    <a:bodyPr/>
                    <a:lstStyle/>
                    <a:p>
                      <a:r>
                        <a:rPr lang="is-IS" altLang="zh-CN" sz="1600" b="1" u="none" strike="noStrike" kern="1200" baseline="0" smtClean="0">
                          <a:solidFill>
                            <a:srgbClr val="FFFF00"/>
                          </a:solidFill>
                        </a:rPr>
                        <a:t>8</a:t>
                      </a:r>
                      <a:endParaRPr lang="zh-CN" altLang="en-US" sz="1600" b="1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b="1" u="none" strike="noStrike" kern="1200" baseline="0" dirty="0" smtClean="0">
                          <a:solidFill>
                            <a:srgbClr val="FFFF00"/>
                          </a:solidFill>
                        </a:rPr>
                        <a:t>THU_HCSI</a:t>
                      </a:r>
                      <a:endParaRPr lang="zh-CN" altLang="en-US" sz="1600" b="1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b="1" u="none" strike="noStrike" kern="1200" baseline="0" dirty="0" smtClean="0">
                          <a:solidFill>
                            <a:srgbClr val="FFFF00"/>
                          </a:solidFill>
                        </a:rPr>
                        <a:t>0.6594 (11)</a:t>
                      </a:r>
                      <a:endParaRPr lang="zh-CN" altLang="en-US" sz="1600" b="1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b="1" u="none" strike="noStrike" kern="1200" baseline="0" dirty="0" smtClean="0">
                          <a:solidFill>
                            <a:srgbClr val="FFFF00"/>
                          </a:solidFill>
                        </a:rPr>
                        <a:t>0.5550 (11)</a:t>
                      </a:r>
                      <a:endParaRPr lang="zh-CN" altLang="en-US" sz="1600" b="1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b="1" u="none" strike="noStrike" kern="1200" baseline="0" dirty="0" smtClean="0">
                          <a:solidFill>
                            <a:srgbClr val="FFFF00"/>
                          </a:solidFill>
                        </a:rPr>
                        <a:t>0.7138 (10)</a:t>
                      </a:r>
                      <a:endParaRPr lang="zh-CN" altLang="en-US" sz="1600" b="1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b="1" u="none" strike="noStrike" kern="1200" baseline="0" dirty="0" smtClean="0">
                          <a:solidFill>
                            <a:srgbClr val="FFFF00"/>
                          </a:solidFill>
                        </a:rPr>
                        <a:t>0.6245</a:t>
                      </a:r>
                      <a:endParaRPr lang="zh-CN" altLang="en-US" sz="1600" b="1" dirty="0" smtClean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</a:tr>
              <a:tr h="335076">
                <a:tc>
                  <a:txBody>
                    <a:bodyPr/>
                    <a:lstStyle/>
                    <a:p>
                      <a:r>
                        <a:rPr lang="it-IT" altLang="zh-CN" sz="1600" u="none" strike="noStrike" kern="1200" baseline="0" dirty="0" smtClean="0"/>
                        <a:t>9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CJ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0.6671 (8)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0.5654 (9)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0.6945 (12)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0.6234</a:t>
                      </a:r>
                      <a:endParaRPr lang="zh-CN" altLang="en-US" sz="16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</a:tr>
              <a:tr h="335076">
                <a:tc>
                  <a:txBody>
                    <a:bodyPr/>
                    <a:lstStyle/>
                    <a:p>
                      <a:r>
                        <a:rPr lang="is-IS" altLang="zh-CN" sz="1600" u="none" strike="noStrike" kern="1200" baseline="0" dirty="0" smtClean="0"/>
                        <a:t>10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altLang="zh-CN" sz="1600" u="none" strike="noStrike" kern="1200" baseline="0" dirty="0" smtClean="0"/>
                        <a:t>#</a:t>
                      </a:r>
                      <a:r>
                        <a:rPr lang="it-IT" altLang="zh-CN" sz="1600" u="none" strike="noStrike" kern="1200" baseline="0" dirty="0" err="1" smtClean="0"/>
                        <a:t>NonDicevoSulSerio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altLang="zh-CN" sz="1600" u="none" strike="noStrike" kern="1200" baseline="0" dirty="0" smtClean="0"/>
                        <a:t>0.6786 (7)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altLang="zh-CN" sz="1600" u="none" strike="noStrike" kern="1200" baseline="0" dirty="0" smtClean="0"/>
                        <a:t>0.5831 (8)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altLang="zh-CN" sz="1600" u="none" strike="noStrike" kern="1200" baseline="0" dirty="0" smtClean="0"/>
                        <a:t>0.6656 (15)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altLang="zh-CN" sz="1600" u="none" strike="noStrike" kern="1200" baseline="0" dirty="0" smtClean="0"/>
                        <a:t>0.6216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5076">
                <a:tc>
                  <a:txBody>
                    <a:bodyPr/>
                    <a:lstStyle/>
                    <a:p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CN" altLang="is-IS" sz="1600" b="1" u="none" strike="noStrike" kern="1200" baseline="0" dirty="0" smtClean="0">
                          <a:solidFill>
                            <a:srgbClr val="FFFF00"/>
                          </a:solidFill>
                        </a:rPr>
                        <a:t>我们的系统</a:t>
                      </a:r>
                      <a:endParaRPr lang="zh-CN" altLang="en-US" sz="1600" b="1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b="1" u="none" strike="noStrike" kern="1200" baseline="0" smtClean="0">
                          <a:solidFill>
                            <a:srgbClr val="FFFF00"/>
                          </a:solidFill>
                        </a:rPr>
                        <a:t>0.6939 (2)</a:t>
                      </a:r>
                      <a:endParaRPr lang="zh-CN" altLang="en-US" sz="1600" b="1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b="1" u="none" strike="noStrike" kern="1200" baseline="0" smtClean="0">
                          <a:solidFill>
                            <a:srgbClr val="FFFF00"/>
                          </a:solidFill>
                        </a:rPr>
                        <a:t>0.6003 (1)</a:t>
                      </a:r>
                      <a:endParaRPr lang="zh-CN" altLang="en-US" sz="1600" b="1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b="1" u="none" strike="noStrike" kern="1200" baseline="0" dirty="0" smtClean="0">
                          <a:solidFill>
                            <a:srgbClr val="FFFF00"/>
                          </a:solidFill>
                        </a:rPr>
                        <a:t>0.5241 (2)</a:t>
                      </a:r>
                      <a:endParaRPr lang="zh-CN" altLang="en-US" sz="1600" b="1" dirty="0" smtClean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b="1" u="none" strike="noStrike" kern="1200" baseline="0" dirty="0" smtClean="0">
                          <a:solidFill>
                            <a:srgbClr val="FFFF00"/>
                          </a:solidFill>
                        </a:rPr>
                        <a:t>0.5205 (1)</a:t>
                      </a:r>
                      <a:endParaRPr lang="zh-CN" altLang="en-US" sz="1600" b="1" dirty="0" smtClean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3986731" y="1370392"/>
            <a:ext cx="4615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i="1" dirty="0">
                <a:latin typeface="Times New Roman" charset="0"/>
                <a:ea typeface="Times New Roman" charset="0"/>
                <a:cs typeface="Times New Roman" charset="0"/>
              </a:rPr>
              <a:t>SemEval-2018 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任务三子任务一参赛系统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性能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19241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8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3" name="直接连接符 4"/>
          <p:cNvCxnSpPr/>
          <p:nvPr/>
        </p:nvCxnSpPr>
        <p:spPr>
          <a:xfrm>
            <a:off x="1302656" y="1023274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120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19241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 smtClean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实验结果</a:t>
            </a:r>
            <a:endParaRPr lang="zh-CN" altLang="en-US" sz="2600" dirty="0"/>
          </a:p>
        </p:txBody>
      </p:sp>
      <p:sp>
        <p:nvSpPr>
          <p:cNvPr id="7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986731" y="1370392"/>
            <a:ext cx="4615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i="1" dirty="0">
                <a:latin typeface="Times New Roman" charset="0"/>
                <a:ea typeface="Times New Roman" charset="0"/>
                <a:cs typeface="Times New Roman" charset="0"/>
              </a:rPr>
              <a:t>SemEval-2018 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任务三子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任务二参赛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系统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性能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0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1302656" y="1867849"/>
          <a:ext cx="9673594" cy="4020916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745888"/>
                <a:gridCol w="2478642"/>
                <a:gridCol w="1612266"/>
                <a:gridCol w="1612266"/>
                <a:gridCol w="1612266"/>
                <a:gridCol w="1612266"/>
              </a:tblGrid>
              <a:tr h="334658">
                <a:tc>
                  <a:txBody>
                    <a:bodyPr/>
                    <a:lstStyle/>
                    <a:p>
                      <a:r>
                        <a:rPr lang="zh-CN" altLang="en-US" sz="1600" b="0" u="none" strike="noStrike" kern="1200" baseline="0" dirty="0" smtClean="0"/>
                        <a:t>排名</a:t>
                      </a:r>
                      <a:endParaRPr lang="zh-CN" altLang="en-US" sz="16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r>
                        <a:rPr lang="zh-CN" altLang="en-US" sz="1600" b="0" u="none" strike="noStrike" kern="1200" baseline="0" dirty="0" smtClean="0"/>
                        <a:t>队伍名称</a:t>
                      </a:r>
                      <a:endParaRPr lang="zh-CN" altLang="en-US" sz="16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r>
                        <a:rPr lang="zh-CN" altLang="en-US" sz="1600" b="0" u="none" strike="noStrike" kern="1200" baseline="0" dirty="0" smtClean="0"/>
                        <a:t>准确率</a:t>
                      </a:r>
                      <a:endParaRPr lang="zh-CN" altLang="en-US" sz="16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r>
                        <a:rPr lang="zh-CN" altLang="en-US" sz="1600" b="0" u="none" strike="noStrike" kern="1200" baseline="0" dirty="0" smtClean="0"/>
                        <a:t>正确率</a:t>
                      </a:r>
                      <a:endParaRPr lang="zh-CN" altLang="en-US" sz="16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r>
                        <a:rPr lang="zh-CN" altLang="en-US" sz="1600" b="0" u="none" strike="noStrike" kern="1200" baseline="0" dirty="0" smtClean="0"/>
                        <a:t>召回率</a:t>
                      </a:r>
                      <a:endParaRPr lang="zh-CN" altLang="en-US" sz="16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r>
                        <a:rPr lang="en-US" altLang="zh-CN" sz="1600" b="0" u="none" strike="noStrike" kern="1200" baseline="0" dirty="0" smtClean="0"/>
                        <a:t>F1 </a:t>
                      </a:r>
                      <a:r>
                        <a:rPr lang="zh-CN" altLang="en-US" sz="1600" b="0" u="none" strike="noStrike" kern="1200" baseline="0" dirty="0" smtClean="0"/>
                        <a:t>值</a:t>
                      </a:r>
                      <a:endParaRPr lang="zh-CN" altLang="en-US" sz="16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600" u="none" strike="noStrike" kern="1200" baseline="0" dirty="0" smtClean="0"/>
                        <a:t>1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(</a:t>
                      </a:r>
                      <a:r>
                        <a:rPr lang="zh-CN" altLang="is-IS" sz="1600" u="none" strike="noStrike" kern="1200" baseline="0" dirty="0" smtClean="0"/>
                        <a:t>无</a:t>
                      </a:r>
                      <a:r>
                        <a:rPr lang="is-IS" altLang="zh-CN" sz="1600" u="none" strike="noStrike" kern="1200" baseline="0" dirty="0" smtClean="0"/>
                        <a:t>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0.7321 (1)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0.5768 (1)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0.5044 (4)</a:t>
                      </a:r>
                      <a:endParaRPr lang="zh-CN" altLang="en-US" sz="16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r>
                        <a:rPr lang="is-IS" altLang="zh-CN" sz="1600" u="none" strike="noStrike" kern="1200" baseline="0" dirty="0" smtClean="0"/>
                        <a:t>0.5074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600" u="none" strike="noStrike" kern="1200" baseline="0" dirty="0" smtClean="0"/>
                        <a:t>2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NTUA-SLP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0.6518 (4)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0.4959 (4)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0.5124 (2)</a:t>
                      </a:r>
                      <a:endParaRPr lang="zh-CN" altLang="en-US" sz="16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r>
                        <a:rPr lang="is-IS" altLang="zh-CN" sz="1600" u="none" strike="noStrike" kern="1200" baseline="0" dirty="0" smtClean="0"/>
                        <a:t>0.4959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600" u="none" strike="noStrike" kern="1200" baseline="0" dirty="0" smtClean="0"/>
                        <a:t>3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r>
                        <a:rPr lang="is-IS" altLang="zh-CN" sz="1600" u="none" strike="noStrike" kern="1200" baseline="0" dirty="0" smtClean="0"/>
                        <a:t>THU_NGN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0.6046 (9)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0.4860 (6)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0.5414 (1)</a:t>
                      </a:r>
                      <a:endParaRPr lang="zh-CN" altLang="en-US" sz="16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0.4947</a:t>
                      </a:r>
                      <a:endParaRPr lang="zh-CN" altLang="en-US" sz="16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600" u="none" strike="noStrike" kern="1200" baseline="0" dirty="0" smtClean="0"/>
                        <a:t>4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(</a:t>
                      </a:r>
                      <a:r>
                        <a:rPr lang="zh-CN" altLang="is-IS" sz="1600" u="none" strike="noStrike" kern="1200" baseline="0" dirty="0" smtClean="0"/>
                        <a:t>无</a:t>
                      </a:r>
                      <a:r>
                        <a:rPr lang="is-IS" altLang="zh-CN" sz="1600" u="none" strike="noStrike" kern="1200" baseline="0" dirty="0" smtClean="0"/>
                        <a:t>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0.6033 (10)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0.4660 (7)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0.5058 (3)</a:t>
                      </a:r>
                      <a:endParaRPr lang="zh-CN" altLang="en-US" sz="16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r>
                        <a:rPr lang="is-IS" altLang="zh-CN" sz="1600" u="none" strike="noStrike" kern="1200" baseline="0" dirty="0" smtClean="0"/>
                        <a:t>0.4743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</a:tr>
              <a:tr h="347001">
                <a:tc>
                  <a:txBody>
                    <a:bodyPr/>
                    <a:lstStyle/>
                    <a:p>
                      <a:r>
                        <a:rPr lang="is-IS" altLang="zh-CN" sz="1600" u="none" strike="noStrike" kern="1200" baseline="0" dirty="0" smtClean="0"/>
                        <a:t>5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NIHRIO, NCL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0.6594 (3)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0.5446 (2)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0.4475 (5)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0.4437</a:t>
                      </a:r>
                      <a:endParaRPr lang="zh-CN" altLang="en-US" sz="16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</a:tr>
              <a:tr h="327335">
                <a:tc>
                  <a:txBody>
                    <a:bodyPr/>
                    <a:lstStyle/>
                    <a:p>
                      <a:r>
                        <a:rPr lang="en-US" altLang="zh-CN" sz="1600" u="none" strike="noStrike" kern="1200" baseline="0" dirty="0" smtClean="0"/>
                        <a:t>6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r>
                        <a:rPr lang="en-US" altLang="zh-CN" sz="1200" u="none" strike="noStrike" kern="1200" baseline="0" dirty="0" smtClean="0"/>
                        <a:t>Random Decision Syntax Trees</a:t>
                      </a:r>
                      <a:endParaRPr lang="en-US" altLang="zh-CN" sz="1200" b="0" i="0" u="none" strike="noStrike" kern="1200" baseline="0" dirty="0" smtClean="0">
                        <a:solidFill>
                          <a:schemeClr val="dk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0.6327 (6)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0.4868 (5)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0.4388 (8)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0.4352</a:t>
                      </a:r>
                      <a:endParaRPr lang="zh-CN" altLang="en-US" sz="16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600" u="none" strike="noStrike" kern="1200" baseline="0" dirty="0" smtClean="0"/>
                        <a:t>7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ELiRF-UPV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0.6327 (6)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0.4123 (12)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0.4404 (7)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0.4211</a:t>
                      </a:r>
                      <a:endParaRPr lang="zh-CN" altLang="en-US" sz="16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600" u="none" strike="noStrike" kern="1200" baseline="0" dirty="0" smtClean="0"/>
                        <a:t>8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WLV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0.6709 (2)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0.4311 (10)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0.4149 (9)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0.4153</a:t>
                      </a:r>
                      <a:endParaRPr lang="zh-CN" altLang="en-US" sz="16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t-IT" altLang="zh-CN" sz="1600" u="none" strike="noStrike" kern="1200" baseline="0" dirty="0" smtClean="0"/>
                        <a:t>9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zh-CN" sz="1600" u="none" strike="noStrike" kern="1200" baseline="0" dirty="0" smtClean="0"/>
                        <a:t>#</a:t>
                      </a:r>
                      <a:r>
                        <a:rPr lang="it-IT" altLang="zh-CN" sz="1600" u="none" strike="noStrike" kern="1200" baseline="0" dirty="0" err="1" smtClean="0"/>
                        <a:t>NonDicevoSulSerio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zh-CN" sz="1600" u="none" strike="noStrike" kern="1200" baseline="0" dirty="0" smtClean="0"/>
                        <a:t>0.5446 (18)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zh-CN" sz="1600" u="none" strike="noStrike" kern="1200" baseline="0" dirty="0" smtClean="0"/>
                        <a:t>0.4087 (15)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zh-CN" sz="1600" u="none" strike="noStrike" kern="1200" baseline="0" dirty="0" smtClean="0"/>
                        <a:t>0.4410 (6)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zh-CN" sz="1600" u="none" strike="noStrike" kern="1200" baseline="0" dirty="0" smtClean="0"/>
                        <a:t>0.4131</a:t>
                      </a:r>
                      <a:endParaRPr lang="zh-CN" altLang="en-US" sz="16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600" u="none" strike="noStrike" kern="1200" baseline="0" dirty="0" smtClean="0"/>
                        <a:t>10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600" u="none" strike="noStrike" kern="1200" baseline="0" dirty="0" smtClean="0"/>
                        <a:t>INGEOTEC-IIMAS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600" u="none" strike="noStrike" kern="1200" baseline="0" dirty="0" smtClean="0"/>
                        <a:t>0.6441 (5)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600" u="none" strike="noStrike" kern="1200" baseline="0" dirty="0" smtClean="0"/>
                        <a:t> 0.5017 (3)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600" u="none" strike="noStrike" kern="1200" baseline="0" dirty="0" smtClean="0"/>
                        <a:t>0.3850 (15)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600" u="none" strike="noStrike" kern="1200" baseline="0" dirty="0" smtClean="0"/>
                        <a:t>0.4055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658">
                <a:tc>
                  <a:txBody>
                    <a:bodyPr/>
                    <a:lstStyle/>
                    <a:p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CN" altLang="is-IS" sz="1600" b="1" u="none" strike="noStrike" kern="1200" baseline="0" dirty="0" smtClean="0">
                          <a:solidFill>
                            <a:srgbClr val="FFFF00"/>
                          </a:solidFill>
                        </a:rPr>
                        <a:t>我们的系统</a:t>
                      </a:r>
                      <a:endParaRPr lang="zh-CN" altLang="en-US" sz="1600" b="1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b="1" u="none" strike="noStrike" kern="1200" baseline="0" dirty="0" smtClean="0">
                          <a:solidFill>
                            <a:srgbClr val="FFFF00"/>
                          </a:solidFill>
                        </a:rPr>
                        <a:t>0.6939 (2)</a:t>
                      </a:r>
                      <a:endParaRPr lang="zh-CN" altLang="en-US" sz="1600" b="1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b="1" u="none" strike="noStrike" kern="1200" baseline="0" dirty="0" smtClean="0">
                          <a:solidFill>
                            <a:srgbClr val="FFFF00"/>
                          </a:solidFill>
                        </a:rPr>
                        <a:t>0.6003 (1)</a:t>
                      </a:r>
                      <a:endParaRPr lang="zh-CN" altLang="en-US" sz="1600" b="1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b="1" u="none" strike="noStrike" kern="1200" baseline="0" dirty="0" smtClean="0">
                          <a:solidFill>
                            <a:srgbClr val="FFFF00"/>
                          </a:solidFill>
                        </a:rPr>
                        <a:t>0.5241 (2)</a:t>
                      </a:r>
                      <a:endParaRPr lang="zh-CN" altLang="en-US" sz="1600" b="1" dirty="0" smtClean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b="1" u="none" strike="noStrike" kern="1200" baseline="0" dirty="0" smtClean="0">
                          <a:solidFill>
                            <a:srgbClr val="FFFF00"/>
                          </a:solidFill>
                        </a:rPr>
                        <a:t>0.5205 (1)</a:t>
                      </a:r>
                      <a:endParaRPr lang="zh-CN" altLang="en-US" sz="1600" b="1" dirty="0" smtClean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092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19241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1991043" y="1454678"/>
          <a:ext cx="8128000" cy="185420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zh-CN" altLang="en-US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u="none" strike="noStrike" kern="1200" baseline="0" dirty="0" smtClean="0"/>
                        <a:t>准确率</a:t>
                      </a:r>
                      <a:endParaRPr lang="zh-CN" altLang="en-US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u="none" strike="noStrike" kern="1200" baseline="0" dirty="0" smtClean="0"/>
                        <a:t>正确率</a:t>
                      </a:r>
                      <a:endParaRPr lang="zh-CN" altLang="en-US" sz="1800" b="0" u="none" strike="noStrike" kern="1200" baseline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u="none" strike="noStrike" kern="1200" baseline="0" dirty="0" smtClean="0"/>
                        <a:t>召回率</a:t>
                      </a:r>
                      <a:endParaRPr lang="zh-CN" altLang="en-US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u="none" strike="noStrike" kern="1200" baseline="0" dirty="0" smtClean="0"/>
                        <a:t>F1</a:t>
                      </a:r>
                      <a:r>
                        <a:rPr lang="zh-CN" altLang="en-US" sz="1800" b="0" u="none" strike="noStrike" kern="1200" baseline="0" dirty="0" smtClean="0"/>
                        <a:t>值</a:t>
                      </a:r>
                      <a:endParaRPr lang="zh-CN" altLang="en-US" b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u="none" strike="noStrike" kern="1200" baseline="0" dirty="0" smtClean="0"/>
                        <a:t>中间结果</a:t>
                      </a:r>
                      <a:r>
                        <a:rPr lang="en-US" altLang="zh-CN" sz="1800" b="0" u="none" strike="noStrike" kern="1200" baseline="0" dirty="0" smtClean="0"/>
                        <a:t>I</a:t>
                      </a:r>
                      <a:endParaRPr lang="zh-CN" altLang="en-US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hr-HR" altLang="zh-CN" sz="1800" b="0" u="none" strike="noStrike" kern="1200" baseline="0" dirty="0" smtClean="0"/>
                        <a:t>0.6837</a:t>
                      </a:r>
                      <a:endParaRPr lang="zh-CN" altLang="en-US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800" b="0" u="none" strike="noStrike" kern="1200" baseline="0" dirty="0" smtClean="0"/>
                        <a:t>0.5606</a:t>
                      </a:r>
                      <a:endParaRPr lang="zh-CN" altLang="en-US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800" b="0" u="none" strike="noStrike" kern="1200" baseline="0" dirty="0" smtClean="0"/>
                        <a:t>0.4891</a:t>
                      </a:r>
                      <a:endParaRPr lang="zh-CN" altLang="en-US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800" b="0" u="none" strike="noStrike" kern="1200" baseline="0" dirty="0" smtClean="0"/>
                        <a:t>0.4913</a:t>
                      </a:r>
                      <a:endParaRPr lang="zh-CN" altLang="en-US" b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u="none" strike="noStrike" kern="1200" baseline="0" dirty="0" smtClean="0"/>
                        <a:t>中间结果</a:t>
                      </a:r>
                      <a:r>
                        <a:rPr lang="en-US" altLang="zh-CN" sz="1800" b="0" u="none" strike="noStrike" kern="1200" baseline="0" dirty="0" smtClean="0"/>
                        <a:t>II</a:t>
                      </a:r>
                      <a:endParaRPr lang="zh-CN" altLang="en-US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cs-CZ" altLang="zh-CN" sz="1800" b="0" u="none" strike="noStrike" kern="1200" baseline="0" dirty="0" smtClean="0"/>
                        <a:t>0.6913</a:t>
                      </a:r>
                      <a:r>
                        <a:rPr lang="en-US" altLang="zh-CN" sz="1800" b="0" dirty="0" smtClean="0">
                          <a:latin typeface="+mn-lt"/>
                        </a:rPr>
                        <a:t>↑</a:t>
                      </a:r>
                      <a:endParaRPr lang="zh-CN" altLang="en-US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800" b="0" u="none" strike="noStrike" kern="1200" baseline="0" dirty="0" smtClean="0"/>
                        <a:t>0.5655</a:t>
                      </a:r>
                      <a:r>
                        <a:rPr lang="en-US" altLang="zh-CN" sz="1800" b="0" dirty="0" smtClean="0">
                          <a:latin typeface="+mn-lt"/>
                        </a:rPr>
                        <a:t>↑</a:t>
                      </a:r>
                      <a:endParaRPr lang="zh-CN" altLang="en-US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800" b="0" u="none" strike="noStrike" kern="1200" baseline="0" dirty="0" smtClean="0"/>
                        <a:t>0.4893</a:t>
                      </a:r>
                      <a:r>
                        <a:rPr lang="en-US" altLang="zh-CN" sz="1800" b="0" dirty="0" smtClean="0">
                          <a:latin typeface="+mn-lt"/>
                        </a:rPr>
                        <a:t>↑</a:t>
                      </a:r>
                      <a:endParaRPr lang="zh-CN" altLang="en-US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800" b="0" u="none" strike="noStrike" kern="1200" baseline="0" dirty="0" smtClean="0"/>
                        <a:t>0.4949</a:t>
                      </a:r>
                      <a:r>
                        <a:rPr lang="en-US" altLang="zh-CN" sz="1800" b="0" dirty="0" smtClean="0">
                          <a:latin typeface="+mn-lt"/>
                        </a:rPr>
                        <a:t>↑</a:t>
                      </a:r>
                      <a:endParaRPr lang="zh-CN" altLang="en-US" b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中间结果</a:t>
                      </a:r>
                      <a:r>
                        <a:rPr lang="en-US" altLang="zh-CN" sz="18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III</a:t>
                      </a:r>
                      <a:endParaRPr lang="zh-CN" altLang="en-US" b="0" dirty="0" smtClean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nb-NO" altLang="zh-CN" sz="18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0.6913</a:t>
                      </a:r>
                      <a:endParaRPr lang="zh-CN" altLang="en-US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8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0.5587</a:t>
                      </a:r>
                      <a:endParaRPr lang="zh-CN" altLang="en-US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8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0.5231</a:t>
                      </a:r>
                      <a:endParaRPr lang="zh-CN" altLang="en-US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8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0.5179</a:t>
                      </a:r>
                      <a:endParaRPr lang="zh-CN" altLang="en-US" b="0" dirty="0" smtClean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u="none" strike="noStrike" kern="1200" baseline="0" dirty="0" smtClean="0">
                          <a:solidFill>
                            <a:schemeClr val="accent1"/>
                          </a:solidFill>
                        </a:rPr>
                        <a:t>最终结果</a:t>
                      </a:r>
                      <a:endParaRPr lang="zh-CN" altLang="en-US" b="0" dirty="0" smtClean="0">
                        <a:solidFill>
                          <a:schemeClr val="accent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hr-HR" altLang="zh-CN" sz="1800" b="0" u="none" strike="noStrike" kern="1200" baseline="0" dirty="0" smtClean="0">
                          <a:solidFill>
                            <a:schemeClr val="accent1"/>
                          </a:solidFill>
                        </a:rPr>
                        <a:t>0.6939</a:t>
                      </a:r>
                      <a:endParaRPr lang="zh-CN" altLang="en-US" b="0" dirty="0">
                        <a:solidFill>
                          <a:schemeClr val="accent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hr-HR" altLang="zh-CN" sz="1800" b="0" u="none" strike="noStrike" kern="1200" baseline="0" dirty="0" smtClean="0">
                          <a:solidFill>
                            <a:schemeClr val="accent1"/>
                          </a:solidFill>
                        </a:rPr>
                        <a:t>0.6003</a:t>
                      </a:r>
                      <a:endParaRPr lang="zh-CN" altLang="en-US" b="0" dirty="0">
                        <a:solidFill>
                          <a:schemeClr val="accent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800" b="0" u="none" strike="noStrike" kern="1200" baseline="0" dirty="0" smtClean="0">
                          <a:solidFill>
                            <a:schemeClr val="accent1"/>
                          </a:solidFill>
                        </a:rPr>
                        <a:t>0.5241</a:t>
                      </a:r>
                      <a:endParaRPr lang="zh-CN" altLang="en-US" b="0" dirty="0">
                        <a:solidFill>
                          <a:schemeClr val="accent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800" b="0" u="none" strike="noStrike" kern="1200" baseline="0" dirty="0" smtClean="0">
                          <a:solidFill>
                            <a:schemeClr val="accent1"/>
                          </a:solidFill>
                        </a:rPr>
                        <a:t>0.5205</a:t>
                      </a:r>
                      <a:endParaRPr lang="zh-CN" altLang="en-US" b="0" dirty="0" smtClean="0">
                        <a:solidFill>
                          <a:schemeClr val="accent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427065" y="3859740"/>
          <a:ext cx="5488715" cy="1930938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394554"/>
                <a:gridCol w="1025230"/>
                <a:gridCol w="1014567"/>
                <a:gridCol w="1014567"/>
                <a:gridCol w="1014567"/>
                <a:gridCol w="1025230"/>
              </a:tblGrid>
              <a:tr h="32182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中间结果</a:t>
                      </a:r>
                      <a:r>
                        <a:rPr lang="en-US" altLang="zh-CN" sz="1400" dirty="0" smtClean="0"/>
                        <a:t>I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R>
                      <a:noFill/>
                    </a:lnR>
                    <a:lnB w="25400" cmpd="sng">
                      <a:noFill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预测标签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182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25400" cmpd="sng">
                      <a:noFill/>
                    </a:lnL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反义反讽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</a:tr>
              <a:tr h="32182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真实标签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vert="eaVert" anchor="b">
                    <a:lnT w="25400" cmpd="sng">
                      <a:noFill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380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73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13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7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反义反讽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36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125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44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13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25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41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10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5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6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/>
          </p:nvPr>
        </p:nvGraphicFramePr>
        <p:xfrm>
          <a:off x="6228521" y="3859740"/>
          <a:ext cx="5488715" cy="1930938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394554"/>
                <a:gridCol w="1025230"/>
                <a:gridCol w="1014567"/>
                <a:gridCol w="1014567"/>
                <a:gridCol w="1014567"/>
                <a:gridCol w="1025230"/>
              </a:tblGrid>
              <a:tr h="32182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中间结果</a:t>
                      </a:r>
                      <a:r>
                        <a:rPr lang="en-US" altLang="zh-CN" sz="1400" dirty="0" smtClean="0"/>
                        <a:t>II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预测标签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182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25400" cmpd="sng"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反义反讽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真实标签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vert="eaVert" anchor="b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380 +9</a:t>
                      </a:r>
                      <a:endParaRPr lang="zh-CN" altLang="en-US" sz="1400" dirty="0">
                        <a:solidFill>
                          <a:srgbClr val="FFFF00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73 -9</a:t>
                      </a:r>
                      <a:endParaRPr lang="zh-CN" altLang="en-US" sz="1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13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7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反义反讽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36 +3</a:t>
                      </a:r>
                      <a:endParaRPr lang="zh-CN" altLang="en-US" sz="1400" dirty="0">
                        <a:solidFill>
                          <a:srgbClr val="528FC7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125 -3</a:t>
                      </a:r>
                      <a:endParaRPr lang="zh-CN" altLang="en-US" sz="1400" dirty="0">
                        <a:solidFill>
                          <a:srgbClr val="FFFF00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44 +3</a:t>
                      </a:r>
                      <a:endParaRPr lang="zh-CN" altLang="en-US" sz="1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13 -3</a:t>
                      </a:r>
                      <a:endParaRPr lang="zh-CN" altLang="en-US" sz="1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25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41 -2</a:t>
                      </a:r>
                      <a:endParaRPr lang="zh-CN" altLang="en-US" sz="1400" dirty="0">
                        <a:solidFill>
                          <a:srgbClr val="528FC7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10 +2</a:t>
                      </a:r>
                      <a:endParaRPr lang="zh-CN" altLang="en-US" sz="1400" dirty="0">
                        <a:solidFill>
                          <a:srgbClr val="528FC7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5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6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9" name="矩形 18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415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19241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1991043" y="1454678"/>
          <a:ext cx="8128000" cy="185420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zh-CN" altLang="en-US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u="none" strike="noStrike" kern="1200" baseline="0" dirty="0" smtClean="0"/>
                        <a:t>准确率</a:t>
                      </a:r>
                      <a:endParaRPr lang="zh-CN" altLang="en-US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u="none" strike="noStrike" kern="1200" baseline="0" dirty="0" smtClean="0"/>
                        <a:t>正确率</a:t>
                      </a:r>
                      <a:endParaRPr lang="zh-CN" altLang="en-US" sz="1800" b="0" u="none" strike="noStrike" kern="1200" baseline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u="none" strike="noStrike" kern="1200" baseline="0" dirty="0" smtClean="0"/>
                        <a:t>召回率</a:t>
                      </a:r>
                      <a:endParaRPr lang="zh-CN" altLang="en-US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u="none" strike="noStrike" kern="1200" baseline="0" dirty="0" smtClean="0"/>
                        <a:t>F1</a:t>
                      </a:r>
                      <a:r>
                        <a:rPr lang="zh-CN" altLang="en-US" sz="1800" b="0" u="none" strike="noStrike" kern="1200" baseline="0" dirty="0" smtClean="0"/>
                        <a:t>值</a:t>
                      </a:r>
                      <a:endParaRPr lang="zh-CN" altLang="en-US" b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中间结果</a:t>
                      </a:r>
                      <a:r>
                        <a:rPr lang="en-US" altLang="zh-CN" sz="18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I</a:t>
                      </a:r>
                      <a:endParaRPr lang="zh-CN" altLang="en-US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hr-HR" altLang="zh-CN" sz="18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0.6837</a:t>
                      </a:r>
                      <a:endParaRPr lang="zh-CN" altLang="en-US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8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0.5606</a:t>
                      </a:r>
                      <a:endParaRPr lang="zh-CN" altLang="en-US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8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0.4891</a:t>
                      </a:r>
                      <a:endParaRPr lang="zh-CN" altLang="en-US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8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0.4913</a:t>
                      </a:r>
                      <a:endParaRPr lang="zh-CN" altLang="en-US" b="0" dirty="0" smtClean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u="none" strike="noStrike" kern="1200" baseline="0" dirty="0" smtClean="0"/>
                        <a:t>中间结果</a:t>
                      </a:r>
                      <a:r>
                        <a:rPr lang="en-US" altLang="zh-CN" sz="1800" b="0" u="none" strike="noStrike" kern="1200" baseline="0" dirty="0" smtClean="0"/>
                        <a:t>II</a:t>
                      </a:r>
                      <a:endParaRPr lang="zh-CN" altLang="en-US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cs-CZ" altLang="zh-CN" sz="1800" b="0" u="none" strike="noStrike" kern="1200" baseline="0" dirty="0" smtClean="0"/>
                        <a:t>0.6913</a:t>
                      </a:r>
                      <a:endParaRPr lang="zh-CN" altLang="en-US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800" b="0" u="none" strike="noStrike" kern="1200" baseline="0" dirty="0" smtClean="0"/>
                        <a:t>0.5655</a:t>
                      </a:r>
                      <a:endParaRPr lang="zh-CN" altLang="en-US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800" b="0" u="none" strike="noStrike" kern="1200" baseline="0" dirty="0" smtClean="0"/>
                        <a:t>0.4893</a:t>
                      </a:r>
                      <a:endParaRPr lang="zh-CN" altLang="en-US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800" b="0" u="none" strike="noStrike" kern="1200" baseline="0" dirty="0" smtClean="0"/>
                        <a:t>0.4949</a:t>
                      </a:r>
                      <a:endParaRPr lang="zh-CN" altLang="en-US" b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中间结果</a:t>
                      </a:r>
                      <a:r>
                        <a:rPr lang="en-US" altLang="zh-CN" sz="18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III</a:t>
                      </a:r>
                      <a:endParaRPr lang="zh-CN" altLang="en-US" b="0" dirty="0" smtClean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nb-NO" altLang="zh-CN" sz="18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0.6913</a:t>
                      </a:r>
                      <a:endParaRPr lang="zh-CN" altLang="en-US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8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0.5587</a:t>
                      </a:r>
                      <a:r>
                        <a:rPr lang="en-US" altLang="zh-CN" sz="1800" b="0" dirty="0" smtClean="0">
                          <a:latin typeface="+mn-lt"/>
                        </a:rPr>
                        <a:t>↓</a:t>
                      </a:r>
                      <a:endParaRPr lang="zh-CN" altLang="en-US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8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0.5231</a:t>
                      </a:r>
                      <a:r>
                        <a:rPr lang="en-US" altLang="zh-CN" sz="1800" b="0" dirty="0" smtClean="0">
                          <a:latin typeface="+mn-lt"/>
                        </a:rPr>
                        <a:t>↑</a:t>
                      </a:r>
                      <a:endParaRPr lang="zh-CN" altLang="en-US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8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0.5179</a:t>
                      </a:r>
                      <a:r>
                        <a:rPr lang="en-US" altLang="zh-CN" sz="1800" b="0" dirty="0" smtClean="0">
                          <a:latin typeface="+mn-lt"/>
                        </a:rPr>
                        <a:t>↑</a:t>
                      </a:r>
                      <a:endParaRPr lang="zh-CN" altLang="en-US" b="0" dirty="0" smtClean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u="none" strike="noStrike" kern="1200" baseline="0" dirty="0" smtClean="0">
                          <a:solidFill>
                            <a:schemeClr val="accent1"/>
                          </a:solidFill>
                        </a:rPr>
                        <a:t>最终结果</a:t>
                      </a:r>
                      <a:endParaRPr lang="zh-CN" altLang="en-US" b="0" dirty="0" smtClean="0">
                        <a:solidFill>
                          <a:schemeClr val="accent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hr-HR" altLang="zh-CN" sz="1800" b="0" u="none" strike="noStrike" kern="1200" baseline="0" dirty="0" smtClean="0">
                          <a:solidFill>
                            <a:schemeClr val="accent1"/>
                          </a:solidFill>
                        </a:rPr>
                        <a:t>0.6939</a:t>
                      </a:r>
                      <a:endParaRPr lang="zh-CN" altLang="en-US" b="0" dirty="0">
                        <a:solidFill>
                          <a:schemeClr val="accent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hr-HR" altLang="zh-CN" sz="1800" b="0" u="none" strike="noStrike" kern="1200" baseline="0" dirty="0" smtClean="0">
                          <a:solidFill>
                            <a:schemeClr val="accent1"/>
                          </a:solidFill>
                        </a:rPr>
                        <a:t>0.6003</a:t>
                      </a:r>
                      <a:endParaRPr lang="zh-CN" altLang="en-US" b="0" dirty="0">
                        <a:solidFill>
                          <a:schemeClr val="accent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800" b="0" u="none" strike="noStrike" kern="1200" baseline="0" dirty="0" smtClean="0">
                          <a:solidFill>
                            <a:schemeClr val="accent1"/>
                          </a:solidFill>
                        </a:rPr>
                        <a:t>0.5241</a:t>
                      </a:r>
                      <a:endParaRPr lang="zh-CN" altLang="en-US" b="0" dirty="0">
                        <a:solidFill>
                          <a:schemeClr val="accent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800" b="0" u="none" strike="noStrike" kern="1200" baseline="0" dirty="0" smtClean="0">
                          <a:solidFill>
                            <a:schemeClr val="accent1"/>
                          </a:solidFill>
                        </a:rPr>
                        <a:t>0.5205</a:t>
                      </a:r>
                      <a:endParaRPr lang="zh-CN" altLang="en-US" b="0" dirty="0" smtClean="0">
                        <a:solidFill>
                          <a:schemeClr val="accent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表格 15"/>
          <p:cNvGraphicFramePr>
            <a:graphicFrameLocks noGrp="1"/>
          </p:cNvGraphicFramePr>
          <p:nvPr>
            <p:extLst/>
          </p:nvPr>
        </p:nvGraphicFramePr>
        <p:xfrm>
          <a:off x="6224929" y="3859741"/>
          <a:ext cx="5488715" cy="1930938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394554"/>
                <a:gridCol w="1025230"/>
                <a:gridCol w="1014567"/>
                <a:gridCol w="1014567"/>
                <a:gridCol w="1014567"/>
                <a:gridCol w="1025230"/>
              </a:tblGrid>
              <a:tr h="32182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中间结果</a:t>
                      </a:r>
                      <a:r>
                        <a:rPr lang="en-US" altLang="zh-CN" sz="1400" dirty="0" smtClean="0"/>
                        <a:t>III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预测标签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182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25400" cmpd="sng"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反义反讽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真实标签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vert="eaVert" anchor="b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375 -14</a:t>
                      </a:r>
                      <a:endParaRPr lang="zh-CN" altLang="en-US" sz="1400" b="0" dirty="0">
                        <a:solidFill>
                          <a:srgbClr val="FFFF00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64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27 +14</a:t>
                      </a:r>
                      <a:endParaRPr lang="zh-CN" altLang="en-US" sz="1400" b="0" dirty="0">
                        <a:solidFill>
                          <a:schemeClr val="accent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7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反义反讽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35 -4</a:t>
                      </a:r>
                      <a:endParaRPr lang="zh-CN" altLang="en-US" sz="1400" b="0" dirty="0">
                        <a:solidFill>
                          <a:schemeClr val="accent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122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7 +4</a:t>
                      </a:r>
                      <a:endParaRPr lang="zh-CN" altLang="en-US" sz="1400" b="0" dirty="0">
                        <a:solidFill>
                          <a:schemeClr val="accent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33 -14</a:t>
                      </a:r>
                      <a:endParaRPr lang="zh-CN" altLang="en-US" sz="1400" b="0" dirty="0">
                        <a:solidFill>
                          <a:schemeClr val="accent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10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39 +14</a:t>
                      </a:r>
                      <a:endParaRPr lang="zh-CN" altLang="en-US" sz="1400" b="0" dirty="0">
                        <a:solidFill>
                          <a:srgbClr val="FFFF00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38 -1</a:t>
                      </a:r>
                      <a:endParaRPr lang="zh-CN" altLang="en-US" sz="1400" b="0" dirty="0">
                        <a:solidFill>
                          <a:schemeClr val="accent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12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6 +1</a:t>
                      </a:r>
                      <a:endParaRPr lang="zh-CN" altLang="en-US" sz="1400" b="0" dirty="0">
                        <a:solidFill>
                          <a:schemeClr val="accent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6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7" name="矩形 16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extLst/>
          </p:nvPr>
        </p:nvGraphicFramePr>
        <p:xfrm>
          <a:off x="427065" y="3859741"/>
          <a:ext cx="5488715" cy="1930938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394554"/>
                <a:gridCol w="1025230"/>
                <a:gridCol w="1014567"/>
                <a:gridCol w="1014567"/>
                <a:gridCol w="1014567"/>
                <a:gridCol w="1025230"/>
              </a:tblGrid>
              <a:tr h="32182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中间结果</a:t>
                      </a:r>
                      <a:r>
                        <a:rPr lang="en-US" altLang="zh-CN" sz="1400" dirty="0" smtClean="0"/>
                        <a:t>II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预测标签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182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25400" cmpd="sng"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反义反讽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真实标签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vert="eaVert" anchor="b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389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64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13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7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反义反讽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39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122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47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10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25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39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12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5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6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072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19241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1991043" y="1454678"/>
          <a:ext cx="8128000" cy="185420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zh-CN" altLang="en-US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u="none" strike="noStrike" kern="1200" baseline="0" dirty="0" smtClean="0"/>
                        <a:t>准确率</a:t>
                      </a:r>
                      <a:endParaRPr lang="zh-CN" altLang="en-US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u="none" strike="noStrike" kern="1200" baseline="0" dirty="0" smtClean="0"/>
                        <a:t>正确率</a:t>
                      </a:r>
                      <a:endParaRPr lang="zh-CN" altLang="en-US" sz="1800" b="0" u="none" strike="noStrike" kern="1200" baseline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u="none" strike="noStrike" kern="1200" baseline="0" dirty="0" smtClean="0"/>
                        <a:t>召回率</a:t>
                      </a:r>
                      <a:endParaRPr lang="zh-CN" altLang="en-US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u="none" strike="noStrike" kern="1200" baseline="0" dirty="0" smtClean="0"/>
                        <a:t>F1</a:t>
                      </a:r>
                      <a:r>
                        <a:rPr lang="zh-CN" altLang="en-US" sz="1800" b="0" u="none" strike="noStrike" kern="1200" baseline="0" dirty="0" smtClean="0"/>
                        <a:t>值</a:t>
                      </a:r>
                      <a:endParaRPr lang="zh-CN" altLang="en-US" b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中间结果</a:t>
                      </a:r>
                      <a:r>
                        <a:rPr lang="en-US" altLang="zh-CN" sz="18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I</a:t>
                      </a:r>
                      <a:endParaRPr lang="zh-CN" altLang="en-US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hr-HR" altLang="zh-CN" sz="18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0.6837</a:t>
                      </a:r>
                      <a:endParaRPr lang="zh-CN" altLang="en-US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8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0.5606</a:t>
                      </a:r>
                      <a:endParaRPr lang="zh-CN" altLang="en-US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8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0.4891</a:t>
                      </a:r>
                      <a:endParaRPr lang="zh-CN" altLang="en-US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8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0.4913</a:t>
                      </a:r>
                      <a:endParaRPr lang="zh-CN" altLang="en-US" b="0" dirty="0" smtClean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u="none" strike="noStrike" kern="1200" baseline="0" dirty="0" smtClean="0">
                          <a:solidFill>
                            <a:srgbClr val="528FC7"/>
                          </a:solidFill>
                        </a:rPr>
                        <a:t>中间结果</a:t>
                      </a:r>
                      <a:r>
                        <a:rPr lang="en-US" altLang="zh-CN" sz="1800" b="0" u="none" strike="noStrike" kern="1200" baseline="0" dirty="0" smtClean="0">
                          <a:solidFill>
                            <a:srgbClr val="528FC7"/>
                          </a:solidFill>
                        </a:rPr>
                        <a:t>II</a:t>
                      </a:r>
                      <a:endParaRPr lang="zh-CN" altLang="en-US" b="0" dirty="0">
                        <a:solidFill>
                          <a:srgbClr val="528FC7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cs-CZ" altLang="zh-CN" sz="1800" b="0" u="none" strike="noStrike" kern="1200" baseline="0" dirty="0" smtClean="0">
                          <a:solidFill>
                            <a:srgbClr val="528FC7"/>
                          </a:solidFill>
                        </a:rPr>
                        <a:t>0.6913</a:t>
                      </a:r>
                      <a:endParaRPr lang="zh-CN" altLang="en-US" b="0" dirty="0">
                        <a:solidFill>
                          <a:srgbClr val="528FC7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800" b="0" u="none" strike="noStrike" kern="1200" baseline="0" dirty="0" smtClean="0">
                          <a:solidFill>
                            <a:srgbClr val="528FC7"/>
                          </a:solidFill>
                        </a:rPr>
                        <a:t>0.5655</a:t>
                      </a:r>
                      <a:endParaRPr lang="zh-CN" altLang="en-US" b="0" dirty="0">
                        <a:solidFill>
                          <a:srgbClr val="528FC7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800" b="0" u="none" strike="noStrike" kern="1200" baseline="0" dirty="0" smtClean="0">
                          <a:solidFill>
                            <a:srgbClr val="528FC7"/>
                          </a:solidFill>
                        </a:rPr>
                        <a:t>0.4893</a:t>
                      </a:r>
                      <a:endParaRPr lang="zh-CN" altLang="en-US" b="0" dirty="0">
                        <a:solidFill>
                          <a:srgbClr val="528FC7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800" b="0" u="none" strike="noStrike" kern="1200" baseline="0" dirty="0" smtClean="0">
                          <a:solidFill>
                            <a:srgbClr val="528FC7"/>
                          </a:solidFill>
                        </a:rPr>
                        <a:t>0.4949</a:t>
                      </a:r>
                      <a:endParaRPr lang="zh-CN" altLang="en-US" b="0" dirty="0" smtClean="0">
                        <a:solidFill>
                          <a:srgbClr val="528FC7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中间结果</a:t>
                      </a:r>
                      <a:r>
                        <a:rPr lang="en-US" altLang="zh-CN" sz="18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III</a:t>
                      </a:r>
                      <a:endParaRPr lang="zh-CN" altLang="en-US" b="0" dirty="0" smtClean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nb-NO" altLang="zh-CN" sz="18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0.6913</a:t>
                      </a:r>
                      <a:endParaRPr lang="zh-CN" altLang="en-US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8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0.5587</a:t>
                      </a:r>
                      <a:endParaRPr lang="zh-CN" altLang="en-US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8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0.5231</a:t>
                      </a:r>
                      <a:endParaRPr lang="zh-CN" altLang="en-US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8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0.5179</a:t>
                      </a:r>
                      <a:endParaRPr lang="zh-CN" altLang="en-US" b="0" dirty="0" smtClean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最终结果</a:t>
                      </a:r>
                      <a:endParaRPr lang="zh-CN" altLang="en-US" b="0" dirty="0" smtClean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hr-HR" altLang="zh-CN" sz="18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0.6939</a:t>
                      </a:r>
                      <a:r>
                        <a:rPr lang="en-US" altLang="zh-CN" sz="1800" b="0" dirty="0" smtClean="0">
                          <a:latin typeface="+mn-lt"/>
                        </a:rPr>
                        <a:t>↑</a:t>
                      </a:r>
                      <a:endParaRPr lang="zh-CN" altLang="en-US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hr-HR" altLang="zh-CN" sz="18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0.6003</a:t>
                      </a:r>
                      <a:r>
                        <a:rPr lang="en-US" altLang="zh-CN" sz="1800" b="0" dirty="0" smtClean="0">
                          <a:latin typeface="+mn-lt"/>
                        </a:rPr>
                        <a:t>↑</a:t>
                      </a:r>
                      <a:endParaRPr lang="zh-CN" altLang="en-US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8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0.5241</a:t>
                      </a:r>
                      <a:r>
                        <a:rPr lang="en-US" altLang="zh-CN" sz="1800" b="0" dirty="0" smtClean="0">
                          <a:latin typeface="+mn-lt"/>
                        </a:rPr>
                        <a:t>↑</a:t>
                      </a:r>
                      <a:endParaRPr lang="zh-CN" altLang="en-US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8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0.5205</a:t>
                      </a:r>
                      <a:r>
                        <a:rPr lang="en-US" altLang="zh-CN" sz="1800" b="0" dirty="0" smtClean="0">
                          <a:latin typeface="+mn-lt"/>
                        </a:rPr>
                        <a:t>↑</a:t>
                      </a:r>
                      <a:endParaRPr lang="zh-CN" altLang="en-US" b="0" dirty="0" smtClean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extLst/>
          </p:nvPr>
        </p:nvGraphicFramePr>
        <p:xfrm>
          <a:off x="6224928" y="3854913"/>
          <a:ext cx="5488715" cy="1930938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394554"/>
                <a:gridCol w="1025230"/>
                <a:gridCol w="1014567"/>
                <a:gridCol w="1014567"/>
                <a:gridCol w="1014567"/>
                <a:gridCol w="1025230"/>
              </a:tblGrid>
              <a:tr h="32182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最终识别结果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预测标签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182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smtClean="0"/>
                        <a:t>没有反讽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 w="25400" cmpd="sng"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smtClean="0"/>
                        <a:t>反义反讽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smtClean="0"/>
                        <a:t>情景反讽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smtClean="0"/>
                        <a:t>其他反讽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真实标签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vert="eaVert" anchor="b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没有反讽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377 +2</a:t>
                      </a:r>
                      <a:endParaRPr lang="zh-CN" altLang="en-US" sz="1400" dirty="0">
                        <a:solidFill>
                          <a:srgbClr val="FFFF00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64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smtClean="0"/>
                        <a:t>27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5 -2</a:t>
                      </a:r>
                      <a:endParaRPr lang="zh-CN" altLang="en-US" sz="1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smtClean="0"/>
                        <a:t>反义反讽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35 +0</a:t>
                      </a:r>
                      <a:endParaRPr lang="zh-CN" altLang="en-US" sz="1400" dirty="0">
                        <a:solidFill>
                          <a:srgbClr val="2B5999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122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smtClean="0"/>
                        <a:t>7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 +0</a:t>
                      </a:r>
                      <a:endParaRPr lang="zh-CN" altLang="en-US" sz="1400" dirty="0">
                        <a:solidFill>
                          <a:srgbClr val="2B5999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smtClean="0"/>
                        <a:t>情景反讽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36 +3</a:t>
                      </a:r>
                      <a:endParaRPr lang="zh-CN" altLang="en-US" sz="1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10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39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0 -3</a:t>
                      </a:r>
                      <a:endParaRPr lang="zh-CN" altLang="en-US" sz="1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smtClean="0"/>
                        <a:t>其他反讽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38 </a:t>
                      </a:r>
                      <a:r>
                        <a:rPr lang="en-US" altLang="zh-CN" sz="1400" dirty="0" smtClean="0"/>
                        <a:t>+0</a:t>
                      </a:r>
                      <a:endParaRPr lang="zh-CN" altLang="en-US" sz="1400" dirty="0">
                        <a:solidFill>
                          <a:srgbClr val="2B5999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smtClean="0"/>
                        <a:t>12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6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6 +0</a:t>
                      </a:r>
                      <a:endParaRPr lang="zh-CN" altLang="en-US" sz="1400" dirty="0">
                        <a:solidFill>
                          <a:srgbClr val="2B5999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9" name="表格 18"/>
          <p:cNvGraphicFramePr>
            <a:graphicFrameLocks noGrp="1"/>
          </p:cNvGraphicFramePr>
          <p:nvPr>
            <p:extLst/>
          </p:nvPr>
        </p:nvGraphicFramePr>
        <p:xfrm>
          <a:off x="427065" y="3859741"/>
          <a:ext cx="5488715" cy="1930938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394554"/>
                <a:gridCol w="1025230"/>
                <a:gridCol w="1014567"/>
                <a:gridCol w="1014567"/>
                <a:gridCol w="1014567"/>
                <a:gridCol w="1025230"/>
              </a:tblGrid>
              <a:tr h="32182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中间结果</a:t>
                      </a:r>
                      <a:r>
                        <a:rPr lang="en-US" altLang="zh-CN" sz="1400" dirty="0" smtClean="0"/>
                        <a:t>III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预测标签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182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25400" cmpd="sng"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反义反讽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真实标签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vert="eaVert" anchor="b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375 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64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27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7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反义反讽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35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122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7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33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10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39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38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12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6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6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376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564358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基于多通道模型引入上下文的情感</a:t>
            </a:r>
            <a:r>
              <a:rPr lang="zh-CN" altLang="en-US" sz="2600" dirty="0" smtClean="0"/>
              <a:t>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数据</a:t>
            </a:r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838386" y="13684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zh-CN" sz="2000" i="1" dirty="0" smtClean="0">
                <a:latin typeface="Times New Roman" charset="0"/>
                <a:ea typeface="Times New Roman" charset="0"/>
                <a:cs typeface="Times New Roman" charset="0"/>
              </a:rPr>
              <a:t>SemEval-2019 Task3: </a:t>
            </a:r>
            <a:r>
              <a:rPr kumimoji="1" lang="en-US" altLang="zh-CN" sz="2000" i="1" dirty="0" err="1" smtClean="0">
                <a:latin typeface="Times New Roman" charset="0"/>
                <a:ea typeface="Times New Roman" charset="0"/>
                <a:cs typeface="Times New Roman" charset="0"/>
              </a:rPr>
              <a:t>EmoContext</a:t>
            </a:r>
            <a:r>
              <a:rPr kumimoji="1" lang="en-US" altLang="zh-CN" sz="2000" i="1" dirty="0" smtClean="0">
                <a:latin typeface="Times New Roman" charset="0"/>
                <a:ea typeface="Times New Roman" charset="0"/>
                <a:cs typeface="Times New Roman" charset="0"/>
              </a:rPr>
              <a:t> - A Shared Task on Contextual Emotion Detection in Text</a:t>
            </a:r>
            <a:endParaRPr kumimoji="1" lang="en-US" altLang="zh-CN" sz="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kumimoji="1" lang="en-US" altLang="zh-TW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[</a:t>
            </a: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四分类问题</a:t>
            </a: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]</a:t>
            </a:r>
            <a:r>
              <a:rPr kumimoji="1" lang="zh-TW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判断</a:t>
            </a: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两人轮流发言的三轮对话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中</a:t>
            </a:r>
            <a:r>
              <a:rPr kumimoji="1" lang="zh-TW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最后</a:t>
            </a: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一轮发言者所表达的情感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838386" y="3072003"/>
          <a:ext cx="5115847" cy="2414398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736087"/>
                <a:gridCol w="4379760"/>
              </a:tblGrid>
              <a:tr h="34491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 smtClean="0"/>
                        <a:t>类别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600" b="0" dirty="0" smtClean="0"/>
                        <a:t> </a:t>
                      </a:r>
                      <a:r>
                        <a:rPr lang="zh-CN" altLang="en-US" sz="1600" b="0" dirty="0" smtClean="0"/>
                        <a:t>对话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/>
                </a:tc>
              </a:tr>
              <a:tr h="344914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开心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（第一轮）用户甲</a:t>
                      </a:r>
                      <a:r>
                        <a:rPr lang="en-US" altLang="zh-CN" sz="1600" dirty="0" smtClean="0"/>
                        <a:t>: I’m in mood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34491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（第二轮）用户乙</a:t>
                      </a:r>
                      <a:r>
                        <a:rPr lang="en-US" altLang="zh-CN" sz="1600" dirty="0" smtClean="0"/>
                        <a:t>: </a:t>
                      </a:r>
                      <a:r>
                        <a:rPr lang="en-US" altLang="zh-CN" sz="1600" dirty="0" err="1" smtClean="0"/>
                        <a:t>ya</a:t>
                      </a:r>
                      <a:r>
                        <a:rPr lang="en-US" altLang="zh-CN" sz="1600" dirty="0" smtClean="0"/>
                        <a:t> need a hug ? :-)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34491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（第三轮）用户甲</a:t>
                      </a:r>
                      <a:r>
                        <a:rPr lang="en-US" altLang="zh-CN" sz="1600" dirty="0" smtClean="0"/>
                        <a:t>: yeah</a:t>
                      </a:r>
                      <a:endParaRPr lang="zh-CN" altLang="en-US" sz="1600" dirty="0" smtClean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344914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悲伤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（第一轮）用户甲</a:t>
                      </a:r>
                      <a:r>
                        <a:rPr lang="en-US" altLang="zh-CN" sz="1600" dirty="0" smtClean="0"/>
                        <a:t>: Not coz of you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34491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（第二轮）用户乙</a:t>
                      </a:r>
                      <a:r>
                        <a:rPr lang="en-US" altLang="zh-CN" sz="1600" dirty="0" smtClean="0"/>
                        <a:t>: why? Tell me</a:t>
                      </a:r>
                      <a:endParaRPr lang="zh-CN" altLang="en-US" sz="1600" dirty="0" smtClean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34491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（第三轮）用户甲</a:t>
                      </a:r>
                      <a:r>
                        <a:rPr lang="en-US" altLang="zh-CN" sz="1600" dirty="0" smtClean="0"/>
                        <a:t>: :( My girlfriend left me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0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6144032" y="3072003"/>
          <a:ext cx="5115848" cy="2414398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736087"/>
                <a:gridCol w="4379761"/>
              </a:tblGrid>
              <a:tr h="34491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类别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600" b="0" dirty="0" smtClean="0"/>
                        <a:t> </a:t>
                      </a:r>
                      <a:r>
                        <a:rPr lang="zh-CN" altLang="en-US" sz="1600" b="0" dirty="0" smtClean="0"/>
                        <a:t>对话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/>
                </a:tc>
              </a:tr>
              <a:tr h="344914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愤怒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（第一轮）用户甲</a:t>
                      </a:r>
                      <a:r>
                        <a:rPr lang="en-US" altLang="zh-CN" sz="1600" dirty="0" smtClean="0"/>
                        <a:t>: He is over me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344914"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（第二轮）用户乙</a:t>
                      </a:r>
                      <a:r>
                        <a:rPr lang="en-US" altLang="zh-CN" sz="1600" dirty="0" smtClean="0"/>
                        <a:t>: so YOU say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344914"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（第三轮）用户甲</a:t>
                      </a:r>
                      <a:r>
                        <a:rPr lang="en-US" altLang="zh-CN" sz="1600" dirty="0" smtClean="0"/>
                        <a:t>: I just hate him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344914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（第一轮）用户甲</a:t>
                      </a:r>
                      <a:r>
                        <a:rPr lang="en-US" altLang="zh-CN" sz="1600" dirty="0" smtClean="0"/>
                        <a:t>: </a:t>
                      </a:r>
                      <a:r>
                        <a:rPr lang="en-US" altLang="zh-CN" sz="1600" dirty="0" err="1" smtClean="0"/>
                        <a:t>degreee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344914"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（第二轮）用户乙</a:t>
                      </a:r>
                      <a:r>
                        <a:rPr lang="en-US" altLang="zh-CN" sz="1600" dirty="0" smtClean="0"/>
                        <a:t>: what degree &amp; where?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344914"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（第三轮）用户甲</a:t>
                      </a:r>
                      <a:r>
                        <a:rPr lang="en-US" altLang="zh-CN" sz="1600" dirty="0" smtClean="0"/>
                        <a:t>: </a:t>
                      </a:r>
                      <a:r>
                        <a:rPr lang="en-US" altLang="zh-CN" sz="1600" dirty="0" err="1" smtClean="0"/>
                        <a:t>sryyy</a:t>
                      </a:r>
                      <a:r>
                        <a:rPr lang="en-US" altLang="zh-CN" sz="1600" dirty="0" smtClean="0"/>
                        <a:t> </a:t>
                      </a:r>
                      <a:r>
                        <a:rPr lang="en-US" altLang="zh-CN" sz="1600" dirty="0" err="1" smtClean="0"/>
                        <a:t>i</a:t>
                      </a:r>
                      <a:r>
                        <a:rPr lang="en-US" altLang="zh-CN" sz="1600" dirty="0" smtClean="0"/>
                        <a:t> really got to goo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838386" y="6286648"/>
            <a:ext cx="104214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chemeClr val="bg1"/>
                </a:solidFill>
              </a:rPr>
              <a:t>Ankush</a:t>
            </a:r>
            <a:r>
              <a:rPr lang="en-US" altLang="zh-CN" sz="1200" dirty="0">
                <a:solidFill>
                  <a:schemeClr val="bg1"/>
                </a:solidFill>
              </a:rPr>
              <a:t> Chatterjee, </a:t>
            </a:r>
            <a:r>
              <a:rPr lang="en-US" altLang="zh-CN" sz="1200" dirty="0" err="1">
                <a:solidFill>
                  <a:schemeClr val="bg1"/>
                </a:solidFill>
              </a:rPr>
              <a:t>Kedhar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</a:rPr>
              <a:t>Nath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</a:rPr>
              <a:t>Narahari</a:t>
            </a:r>
            <a:r>
              <a:rPr lang="en-US" altLang="zh-CN" sz="1200" dirty="0">
                <a:solidFill>
                  <a:schemeClr val="bg1"/>
                </a:solidFill>
              </a:rPr>
              <a:t>, </a:t>
            </a:r>
            <a:r>
              <a:rPr lang="en-US" altLang="zh-CN" sz="1200" dirty="0" err="1">
                <a:solidFill>
                  <a:schemeClr val="bg1"/>
                </a:solidFill>
              </a:rPr>
              <a:t>Meghana</a:t>
            </a:r>
            <a:r>
              <a:rPr lang="en-US" altLang="zh-CN" sz="1200" dirty="0">
                <a:solidFill>
                  <a:schemeClr val="bg1"/>
                </a:solidFill>
              </a:rPr>
              <a:t> Joshi, and </a:t>
            </a:r>
            <a:r>
              <a:rPr lang="en-US" altLang="zh-CN" sz="1200" dirty="0" err="1">
                <a:solidFill>
                  <a:schemeClr val="bg1"/>
                </a:solidFill>
              </a:rPr>
              <a:t>Puneet</a:t>
            </a:r>
            <a:r>
              <a:rPr lang="en-US" altLang="zh-CN" sz="1200" dirty="0">
                <a:solidFill>
                  <a:schemeClr val="bg1"/>
                </a:solidFill>
              </a:rPr>
              <a:t> Agrawal. 2019. Semeval-2019 Task 3: </a:t>
            </a:r>
            <a:r>
              <a:rPr lang="en-US" altLang="zh-CN" sz="1200" dirty="0" err="1">
                <a:solidFill>
                  <a:schemeClr val="bg1"/>
                </a:solidFill>
              </a:rPr>
              <a:t>EmoContext</a:t>
            </a:r>
            <a:r>
              <a:rPr lang="en-US" altLang="zh-CN" sz="1200" dirty="0">
                <a:solidFill>
                  <a:schemeClr val="bg1"/>
                </a:solidFill>
              </a:rPr>
              <a:t>: Contextual Emotion Detection in Text. In Proceedings of The 13th International Workshop on Semantic Evaluation (SemEval-2019), Minneapolis, Minnesota, 2019.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228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7398" y="1385953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Tang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等人研究了产品评论的五级评分预测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实验数据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Yelp2013; Yelp2014; IMDB</a:t>
            </a:r>
          </a:p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实验方法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用户和产品各自都存在一些相对固定的属性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一个用户对不同产品的评论中，评论文本和评分之间存在某种一致性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不同用户对同一个产品的评论中，评论文本和评分之间存在某种一致性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提出了一种为用户和产品生成表示向量的方法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提出了一种引入用戶和产品特征的卷积神经网络 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    UPNN, User Product Neural Network</a:t>
            </a:r>
          </a:p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实验结果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他们的模型在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个数据集上都超过了当时最好的水平</a:t>
            </a:r>
            <a:endParaRPr kumimoji="1" lang="zh-CN" altLang="en-US" sz="3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相关工作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87398" y="6323591"/>
            <a:ext cx="94423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</a:rPr>
              <a:t>Tang D, Qin B, Liu T. Aspect level sentiment classification with deep memory network[J].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arXiv</a:t>
            </a:r>
            <a:r>
              <a:rPr lang="en-US" altLang="zh-CN" sz="1200" dirty="0" smtClean="0">
                <a:solidFill>
                  <a:schemeClr val="bg1"/>
                </a:solidFill>
              </a:rPr>
              <a:t> preprint arXiv:1605.08900, 2016.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17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t="4368" r="3422" b="3582"/>
          <a:stretch/>
        </p:blipFill>
        <p:spPr>
          <a:xfrm>
            <a:off x="6335712" y="4152583"/>
            <a:ext cx="5503858" cy="195102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794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862070" cy="682623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基于多通道模型引入上下文的情感识别 </a:t>
            </a:r>
            <a:r>
              <a:rPr lang="en-US" altLang="zh-CN" sz="2600" dirty="0" smtClean="0"/>
              <a:t>- </a:t>
            </a:r>
            <a:r>
              <a:rPr lang="zh-CN" altLang="en-US" sz="2600" dirty="0" smtClean="0"/>
              <a:t>实验</a:t>
            </a:r>
            <a:r>
              <a:rPr lang="zh-CN" altLang="en-US" sz="2600" dirty="0"/>
              <a:t>数据</a:t>
            </a:r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838386" y="13684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zh-CN" sz="2000" i="1" dirty="0" smtClean="0">
                <a:latin typeface="Times New Roman" charset="0"/>
                <a:ea typeface="Times New Roman" charset="0"/>
                <a:cs typeface="Times New Roman" charset="0"/>
              </a:rPr>
              <a:t>SemEval-2019 Task3: </a:t>
            </a:r>
            <a:r>
              <a:rPr kumimoji="1" lang="en-US" altLang="zh-CN" sz="2000" i="1" dirty="0" err="1" smtClean="0">
                <a:latin typeface="Times New Roman" charset="0"/>
                <a:ea typeface="Times New Roman" charset="0"/>
                <a:cs typeface="Times New Roman" charset="0"/>
              </a:rPr>
              <a:t>EmoContext</a:t>
            </a:r>
            <a:r>
              <a:rPr kumimoji="1" lang="en-US" altLang="zh-CN" sz="2000" i="1" dirty="0" smtClean="0">
                <a:latin typeface="Times New Roman" charset="0"/>
                <a:ea typeface="Times New Roman" charset="0"/>
                <a:cs typeface="Times New Roman" charset="0"/>
              </a:rPr>
              <a:t> - A Shared Task on Contextual Emotion Detection in Text</a:t>
            </a:r>
            <a:endParaRPr kumimoji="1" lang="zh-CN" altLang="en-US" sz="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2454682" y="2090870"/>
          <a:ext cx="6965633" cy="1568012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717463"/>
                <a:gridCol w="1320787"/>
                <a:gridCol w="1338053"/>
                <a:gridCol w="1311817"/>
                <a:gridCol w="1277513"/>
              </a:tblGrid>
              <a:tr h="3920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 smtClean="0"/>
                        <a:t>数据集</a:t>
                      </a:r>
                      <a:endParaRPr lang="zh-CN" altLang="en-US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 smtClean="0"/>
                        <a:t>其他</a:t>
                      </a:r>
                      <a:endParaRPr lang="zh-CN" altLang="en-US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/>
                        <a:t>开心</a:t>
                      </a:r>
                      <a:endParaRPr lang="zh-CN" altLang="en-US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/>
                        <a:t>悲伤</a:t>
                      </a:r>
                      <a:endParaRPr lang="zh-CN" altLang="en-US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/>
                        <a:t>愤怒</a:t>
                      </a:r>
                      <a:endParaRPr lang="zh-CN" altLang="en-US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 anchor="ctr"/>
                </a:tc>
              </a:tr>
              <a:tr h="3920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/>
                        <a:t>训练集</a:t>
                      </a:r>
                      <a:endParaRPr lang="zh-CN" altLang="en-US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altLang="zh-CN" sz="1800" b="0" dirty="0" smtClean="0"/>
                        <a:t>14948</a:t>
                      </a:r>
                      <a:endParaRPr lang="zh-CN" altLang="en-US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altLang="zh-CN" sz="1800" b="0" dirty="0" smtClean="0"/>
                        <a:t>4243</a:t>
                      </a:r>
                      <a:endParaRPr lang="zh-CN" altLang="en-US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altLang="zh-CN" sz="1800" b="0" dirty="0" smtClean="0"/>
                        <a:t>5463</a:t>
                      </a:r>
                      <a:endParaRPr lang="zh-CN" altLang="en-US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altLang="zh-CN" sz="1800" b="0" dirty="0" smtClean="0"/>
                        <a:t>5506</a:t>
                      </a:r>
                      <a:endParaRPr lang="zh-CN" altLang="en-US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/>
                </a:tc>
              </a:tr>
              <a:tr h="3920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 smtClean="0"/>
                        <a:t>验证集</a:t>
                      </a:r>
                      <a:endParaRPr lang="en-US" altLang="zh-CN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/>
                        <a:t>2338</a:t>
                      </a:r>
                      <a:endParaRPr lang="en-US" altLang="zh-TW" sz="1800" b="0" dirty="0" smtClean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/>
                        <a:t>142</a:t>
                      </a:r>
                      <a:endParaRPr lang="zh-CN" altLang="en-US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/>
                        <a:t>125</a:t>
                      </a:r>
                      <a:endParaRPr lang="zh-CN" altLang="en-US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/>
                        <a:t>150</a:t>
                      </a:r>
                      <a:endParaRPr lang="en-US" altLang="zh-TW" sz="1800" b="0" dirty="0" smtClean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/>
                </a:tc>
              </a:tr>
              <a:tr h="3920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 smtClean="0"/>
                        <a:t>测试集</a:t>
                      </a:r>
                      <a:endParaRPr lang="zh-CN" altLang="en-US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/>
                        <a:t>4677</a:t>
                      </a:r>
                      <a:endParaRPr lang="en-US" altLang="zh-TW" sz="1800" b="0" dirty="0" smtClean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/>
                        <a:t>284</a:t>
                      </a:r>
                      <a:endParaRPr lang="zh-CN" altLang="en-US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/>
                        <a:t>250</a:t>
                      </a:r>
                      <a:endParaRPr lang="zh-CN" altLang="en-US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/>
                        <a:t>298</a:t>
                      </a:r>
                      <a:endParaRPr lang="zh-CN" altLang="en-US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/>
                </a:tc>
              </a:tr>
            </a:tbl>
          </a:graphicData>
        </a:graphic>
      </p:graphicFrame>
      <p:graphicFrame>
        <p:nvGraphicFramePr>
          <p:cNvPr id="10" name="图表 9"/>
          <p:cNvGraphicFramePr/>
          <p:nvPr>
            <p:extLst/>
          </p:nvPr>
        </p:nvGraphicFramePr>
        <p:xfrm>
          <a:off x="2754581" y="3605439"/>
          <a:ext cx="2204335" cy="25721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图表 10"/>
          <p:cNvGraphicFramePr/>
          <p:nvPr>
            <p:extLst/>
          </p:nvPr>
        </p:nvGraphicFramePr>
        <p:xfrm>
          <a:off x="4958916" y="3605439"/>
          <a:ext cx="2204335" cy="25721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图表 11"/>
          <p:cNvGraphicFramePr/>
          <p:nvPr>
            <p:extLst/>
          </p:nvPr>
        </p:nvGraphicFramePr>
        <p:xfrm>
          <a:off x="7163251" y="3605439"/>
          <a:ext cx="2204335" cy="25721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3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38386" y="6286648"/>
            <a:ext cx="104214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chemeClr val="bg1"/>
                </a:solidFill>
              </a:rPr>
              <a:t>Ankush</a:t>
            </a:r>
            <a:r>
              <a:rPr lang="en-US" altLang="zh-CN" sz="1200" dirty="0">
                <a:solidFill>
                  <a:schemeClr val="bg1"/>
                </a:solidFill>
              </a:rPr>
              <a:t> Chatterjee, </a:t>
            </a:r>
            <a:r>
              <a:rPr lang="en-US" altLang="zh-CN" sz="1200" dirty="0" err="1">
                <a:solidFill>
                  <a:schemeClr val="bg1"/>
                </a:solidFill>
              </a:rPr>
              <a:t>Kedhar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</a:rPr>
              <a:t>Nath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</a:rPr>
              <a:t>Narahari</a:t>
            </a:r>
            <a:r>
              <a:rPr lang="en-US" altLang="zh-CN" sz="1200" dirty="0">
                <a:solidFill>
                  <a:schemeClr val="bg1"/>
                </a:solidFill>
              </a:rPr>
              <a:t>, </a:t>
            </a:r>
            <a:r>
              <a:rPr lang="en-US" altLang="zh-CN" sz="1200" dirty="0" err="1">
                <a:solidFill>
                  <a:schemeClr val="bg1"/>
                </a:solidFill>
              </a:rPr>
              <a:t>Meghana</a:t>
            </a:r>
            <a:r>
              <a:rPr lang="en-US" altLang="zh-CN" sz="1200" dirty="0">
                <a:solidFill>
                  <a:schemeClr val="bg1"/>
                </a:solidFill>
              </a:rPr>
              <a:t> Joshi, and </a:t>
            </a:r>
            <a:r>
              <a:rPr lang="en-US" altLang="zh-CN" sz="1200" dirty="0" err="1">
                <a:solidFill>
                  <a:schemeClr val="bg1"/>
                </a:solidFill>
              </a:rPr>
              <a:t>Puneet</a:t>
            </a:r>
            <a:r>
              <a:rPr lang="en-US" altLang="zh-CN" sz="1200" dirty="0">
                <a:solidFill>
                  <a:schemeClr val="bg1"/>
                </a:solidFill>
              </a:rPr>
              <a:t> Agrawal. 2019. Semeval-2019 Task 3: </a:t>
            </a:r>
            <a:r>
              <a:rPr lang="en-US" altLang="zh-CN" sz="1200" dirty="0" err="1">
                <a:solidFill>
                  <a:schemeClr val="bg1"/>
                </a:solidFill>
              </a:rPr>
              <a:t>EmoContext</a:t>
            </a:r>
            <a:r>
              <a:rPr lang="en-US" altLang="zh-CN" sz="1200" dirty="0">
                <a:solidFill>
                  <a:schemeClr val="bg1"/>
                </a:solidFill>
              </a:rPr>
              <a:t>: Contextual Emotion Detection in Text. In Proceedings of The 13th International Workshop on Semantic Evaluation (SemEval-2019), Minneapolis, Minnesota, 2019.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4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67068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基于多通道模型引入上下文的情感识别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244548" y="2214309"/>
          <a:ext cx="6683233" cy="3309086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955897"/>
                <a:gridCol w="1131756"/>
                <a:gridCol w="1171818"/>
                <a:gridCol w="1181834"/>
                <a:gridCol w="1241928"/>
              </a:tblGrid>
              <a:tr h="300826">
                <a:tc>
                  <a:txBody>
                    <a:bodyPr/>
                    <a:lstStyle/>
                    <a:p>
                      <a:pPr marL="108000" algn="l" fontAlgn="b"/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准确率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正确率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召回率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</a:t>
                      </a:r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F1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值</a:t>
                      </a:r>
                    </a:p>
                  </a:txBody>
                  <a:tcPr marL="11721" marR="11721" marT="11721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0.9245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0.7295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0.7584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0.7437 (1)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0.9071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0.6574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0.7428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0.6975 (3)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GRU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0.9052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0.7296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0.5481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0.6259 (9)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GRU+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0.9105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0.7330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0.5974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0.6583 (7)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BiGRU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0.9067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0.6598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0.6923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0.6757 (5)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BiGRU</a:t>
                      </a:r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0.9143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0.7162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0.6947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0.7053 (2)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LSTM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0.9071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0.6709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0.6911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0.6809 (4)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LSTM+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0.8553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0.2994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0.2788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0.2887 (10)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0.8969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0.6331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0.6659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0.6491 (8)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0.9092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0.7067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0.6226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0.6620 (6)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4650137" y="1432306"/>
            <a:ext cx="3092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面向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情感 </a:t>
            </a:r>
            <a:r>
              <a:rPr lang="zh-CN" altLang="en-US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四分类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的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模型性能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878" y="2736117"/>
            <a:ext cx="4993869" cy="254992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573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67068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基于多通道模型引入上下文的情感识别 </a:t>
            </a:r>
            <a:r>
              <a:rPr lang="en-US" altLang="zh-CN" sz="2600" dirty="0"/>
              <a:t>-</a:t>
            </a:r>
            <a:r>
              <a:rPr lang="zh-CN" altLang="en-US" sz="2600" dirty="0"/>
              <a:t> 实验结果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244548" y="2214309"/>
          <a:ext cx="6683233" cy="3309086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955897"/>
                <a:gridCol w="1131756"/>
                <a:gridCol w="1171818"/>
                <a:gridCol w="1181834"/>
                <a:gridCol w="1241928"/>
              </a:tblGrid>
              <a:tr h="300826">
                <a:tc>
                  <a:txBody>
                    <a:bodyPr/>
                    <a:lstStyle/>
                    <a:p>
                      <a:pPr marL="108000" algn="l" fontAlgn="b"/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准确率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正确率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召回率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</a:t>
                      </a:r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F1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值</a:t>
                      </a:r>
                    </a:p>
                  </a:txBody>
                  <a:tcPr marL="11721" marR="11721" marT="11721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0.9507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0.9454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0.9471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0.9462 (1)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0.9351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0.9352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0.9215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0.9283 (2)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GRU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0.9315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0.9278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0.9142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0.9210 (6)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GRU+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0.9375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0.9303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0.9252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0.9277 (3)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BiGRU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0.9303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0.9212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fi-FI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0.9179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0.9196 (8)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BiGRU</a:t>
                      </a:r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0.9339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0.9235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0.9252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0.9243 (5)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LSTM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0.9291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0.9229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fi-FI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0.9179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0.9204 (7)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LSTM+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0.9279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0.9180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0.9197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0.9189 (9)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0.9279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0.9176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0.9142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0.9159 (10)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0.9339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0.9269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0.9252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0.9260 (4)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3810535" y="1432306"/>
            <a:ext cx="4477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面向 </a:t>
            </a:r>
            <a:r>
              <a:rPr lang="zh-CN" altLang="en-US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开心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悲伤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愤怒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三分类的模型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性能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878" y="2736117"/>
            <a:ext cx="4993869" cy="254991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044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67068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基于多通道模型引入上下文的情感识别 </a:t>
            </a:r>
            <a:r>
              <a:rPr lang="en-US" altLang="zh-CN" sz="2600" dirty="0"/>
              <a:t>-</a:t>
            </a:r>
            <a:r>
              <a:rPr lang="zh-CN" altLang="en-US" sz="2600" dirty="0"/>
              <a:t> 实验结果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244548" y="2214309"/>
          <a:ext cx="6683233" cy="3309086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955897"/>
                <a:gridCol w="1131756"/>
                <a:gridCol w="1171818"/>
                <a:gridCol w="1181834"/>
                <a:gridCol w="1241928"/>
              </a:tblGrid>
              <a:tr h="300826">
                <a:tc>
                  <a:txBody>
                    <a:bodyPr/>
                    <a:lstStyle/>
                    <a:p>
                      <a:pPr marL="108000" algn="l" fontAlgn="b"/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准确率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正确率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召回率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</a:t>
                      </a:r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F1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值</a:t>
                      </a:r>
                    </a:p>
                  </a:txBody>
                  <a:tcPr marL="11721" marR="11721" marT="11721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0.9227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0.9634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0.9448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0.9540 (2)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0.9116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0.9560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0.9391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0.9475 (7)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GRU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0.9074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0.9670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0.9224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0.9442 (9)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GRU+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0.9230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0.9553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0.9540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0.9546 (1)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BiGRU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0.9134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0.9630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0.9339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0.9482 (4)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BiGRU</a:t>
                      </a:r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0.9152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0.9624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0.9367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cs-CZ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0.9494 (3)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LSTM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0.9011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0.9649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0.9168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0.9402 (10)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LSTM+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cs-CZ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0.9121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0.9567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0.9391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0.9478 (6)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0.9089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0.9595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0.9320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0.9456 (8)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0.9131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0.9627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0.9337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0.9480 (5)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3810535" y="1432306"/>
            <a:ext cx="4384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面向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不</a:t>
            </a:r>
            <a:r>
              <a:rPr lang="zh-CN" altLang="en-US" i="1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</a:t>
            </a:r>
            <a:r>
              <a:rPr lang="zh-CN" altLang="en-US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二分类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模型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性能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246" y="2759038"/>
            <a:ext cx="4993868" cy="254660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513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302655" y="337014"/>
            <a:ext cx="9531957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基于多通道模型引入上下文的情感识别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6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2470150" y="1505620"/>
          <a:ext cx="7251699" cy="148336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985137"/>
                <a:gridCol w="1354934"/>
                <a:gridCol w="1354934"/>
                <a:gridCol w="1354934"/>
                <a:gridCol w="1201760"/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zh-CN" altLang="en-US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u="none" strike="noStrike" kern="1200" baseline="0" dirty="0" smtClean="0"/>
                        <a:t>准确率</a:t>
                      </a:r>
                      <a:endParaRPr lang="zh-CN" altLang="en-US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u="none" strike="noStrike" kern="1200" baseline="0" dirty="0" smtClean="0"/>
                        <a:t>正确率</a:t>
                      </a:r>
                      <a:endParaRPr lang="zh-CN" altLang="en-US" sz="1800" b="0" u="none" strike="noStrike" kern="1200" baseline="0" dirty="0" smtClean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u="none" strike="noStrike" kern="1200" baseline="0" dirty="0" smtClean="0"/>
                        <a:t>召回率</a:t>
                      </a:r>
                      <a:endParaRPr lang="zh-CN" altLang="en-US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u="none" strike="noStrike" kern="1200" baseline="0" dirty="0" smtClean="0"/>
                        <a:t>F1</a:t>
                      </a:r>
                      <a:r>
                        <a:rPr lang="zh-CN" altLang="en-US" sz="1800" b="0" u="none" strike="noStrike" kern="1200" baseline="0" dirty="0" smtClean="0"/>
                        <a:t>值</a:t>
                      </a:r>
                      <a:endParaRPr lang="zh-CN" altLang="en-US" b="0" dirty="0" smtClean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u="none" strike="noStrike" kern="1200" baseline="0" dirty="0" smtClean="0"/>
                        <a:t>中间结果</a:t>
                      </a:r>
                      <a:r>
                        <a:rPr lang="en-US" altLang="zh-CN" sz="1800" u="none" strike="noStrike" kern="1200" baseline="0" dirty="0" smtClean="0"/>
                        <a:t>I</a:t>
                      </a:r>
                      <a:endParaRPr lang="zh-CN" altLang="en-US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u="none" strike="noStrike" kern="1200" baseline="0" dirty="0" smtClean="0"/>
                        <a:t>0.9278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u="none" strike="noStrike" kern="1200" baseline="0" dirty="0" smtClean="0"/>
                        <a:t>0.7360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u="none" strike="noStrike" kern="1200" baseline="0" dirty="0" smtClean="0"/>
                        <a:t>0.7740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u="none" strike="noStrike" kern="1200" baseline="0" dirty="0" smtClean="0"/>
                        <a:t>0.7545</a:t>
                      </a:r>
                      <a:endParaRPr lang="zh-CN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u="none" strike="noStrike" kern="1200" baseline="0" dirty="0" smtClean="0"/>
                        <a:t>中间结果</a:t>
                      </a:r>
                      <a:r>
                        <a:rPr lang="en-US" altLang="zh-CN" sz="1800" u="none" strike="noStrike" kern="1200" baseline="0" dirty="0" smtClean="0"/>
                        <a:t>II</a:t>
                      </a:r>
                      <a:endParaRPr lang="zh-CN" altLang="en-US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u="none" strike="noStrike" kern="1200" baseline="0" dirty="0" smtClean="0"/>
                        <a:t>0.9281</a:t>
                      </a:r>
                      <a:r>
                        <a:rPr lang="en-US" altLang="zh-CN" sz="1800" b="0" dirty="0" smtClean="0">
                          <a:latin typeface="+mn-lt"/>
                        </a:rPr>
                        <a:t>↑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u="none" strike="noStrike" kern="1200" baseline="0" dirty="0" smtClean="0"/>
                        <a:t>0.7383</a:t>
                      </a:r>
                      <a:r>
                        <a:rPr lang="en-US" altLang="zh-CN" sz="1800" b="0" dirty="0" smtClean="0">
                          <a:latin typeface="+mn-lt"/>
                        </a:rPr>
                        <a:t>↑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u="none" strike="noStrike" kern="1200" baseline="0" dirty="0" smtClean="0"/>
                        <a:t>0.7764</a:t>
                      </a:r>
                      <a:r>
                        <a:rPr lang="en-US" altLang="zh-CN" sz="1800" b="0" dirty="0" smtClean="0">
                          <a:latin typeface="+mn-lt"/>
                        </a:rPr>
                        <a:t>↑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u="none" strike="noStrike" kern="1200" baseline="0" dirty="0" smtClean="0"/>
                        <a:t>0.7569</a:t>
                      </a:r>
                      <a:r>
                        <a:rPr lang="en-US" altLang="zh-CN" sz="1800" b="0" dirty="0" smtClean="0">
                          <a:latin typeface="+mn-lt"/>
                        </a:rPr>
                        <a:t>↑</a:t>
                      </a:r>
                      <a:endParaRPr lang="en-US" altLang="zh-CN" sz="1800" u="none" strike="noStrike" kern="1200" baseline="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u="none" strike="noStrike" kern="1200" baseline="0" dirty="0" smtClean="0">
                          <a:solidFill>
                            <a:srgbClr val="528FC7"/>
                          </a:solidFill>
                        </a:rPr>
                        <a:t>最终结果</a:t>
                      </a:r>
                      <a:endParaRPr lang="zh-CN" altLang="en-US" dirty="0">
                        <a:solidFill>
                          <a:srgbClr val="528FC7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u="none" strike="noStrike" kern="1200" baseline="0" dirty="0" smtClean="0">
                          <a:solidFill>
                            <a:srgbClr val="528FC7"/>
                          </a:solidFill>
                        </a:rPr>
                        <a:t>0.9299</a:t>
                      </a:r>
                      <a:endParaRPr lang="zh-CN" altLang="en-US" dirty="0">
                        <a:solidFill>
                          <a:srgbClr val="528FC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u="none" strike="noStrike" kern="1200" baseline="0" dirty="0" smtClean="0">
                          <a:solidFill>
                            <a:srgbClr val="528FC7"/>
                          </a:solidFill>
                        </a:rPr>
                        <a:t>0.7474</a:t>
                      </a:r>
                      <a:endParaRPr lang="zh-CN" altLang="en-US" dirty="0" smtClean="0">
                        <a:solidFill>
                          <a:srgbClr val="528FC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u="none" strike="noStrike" kern="1200" baseline="0" dirty="0" smtClean="0">
                          <a:solidFill>
                            <a:srgbClr val="528FC7"/>
                          </a:solidFill>
                        </a:rPr>
                        <a:t>0.7752</a:t>
                      </a:r>
                      <a:endParaRPr lang="zh-CN" altLang="en-US" dirty="0">
                        <a:solidFill>
                          <a:srgbClr val="528FC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u="none" strike="noStrike" kern="1200" baseline="0" dirty="0" smtClean="0">
                          <a:solidFill>
                            <a:srgbClr val="528FC7"/>
                          </a:solidFill>
                        </a:rPr>
                        <a:t>0.7611</a:t>
                      </a:r>
                      <a:endParaRPr lang="zh-CN" altLang="en-US" dirty="0" smtClean="0">
                        <a:solidFill>
                          <a:srgbClr val="528FC7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360839" y="3474962"/>
          <a:ext cx="5488715" cy="1930938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394554"/>
                <a:gridCol w="1025230"/>
                <a:gridCol w="1014567"/>
                <a:gridCol w="1014567"/>
                <a:gridCol w="1014567"/>
                <a:gridCol w="1025230"/>
              </a:tblGrid>
              <a:tr h="32182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中间结果</a:t>
                      </a:r>
                      <a:r>
                        <a:rPr lang="en-US" altLang="zh-CN" sz="1400" dirty="0" smtClean="0"/>
                        <a:t>I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预测标签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182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 w="25400" cmpd="sng"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开心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悲伤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愤怒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真实标签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vert="eaVert" anchor="b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4467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65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57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88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开心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82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196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悲伤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38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201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9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愤怒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247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6418739" y="3474962"/>
          <a:ext cx="5488715" cy="1930938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394554"/>
                <a:gridCol w="1025230"/>
                <a:gridCol w="1014567"/>
                <a:gridCol w="1014567"/>
                <a:gridCol w="1014567"/>
                <a:gridCol w="1025230"/>
              </a:tblGrid>
              <a:tr h="32182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中间结果</a:t>
                      </a:r>
                      <a:r>
                        <a:rPr lang="en-US" altLang="zh-CN" sz="1400" dirty="0" smtClean="0"/>
                        <a:t>II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预测标签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182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 w="25400" cmpd="sng"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开心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悲伤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愤怒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真实标签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vert="eaVert" anchor="b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4467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65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57 +3</a:t>
                      </a:r>
                      <a:endParaRPr lang="zh-CN" altLang="en-US" sz="1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88 -3</a:t>
                      </a:r>
                      <a:endParaRPr lang="zh-CN" altLang="en-US" sz="1400" dirty="0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开心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82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196 +1</a:t>
                      </a:r>
                      <a:endParaRPr lang="zh-CN" altLang="en-US" sz="1400" dirty="0">
                        <a:solidFill>
                          <a:srgbClr val="FFFF00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 </a:t>
                      </a:r>
                      <a:r>
                        <a:rPr lang="en-US" altLang="zh-CN" sz="1400" dirty="0" smtClean="0"/>
                        <a:t>+0</a:t>
                      </a:r>
                      <a:endParaRPr lang="zh-CN" altLang="en-US" sz="1400" dirty="0">
                        <a:solidFill>
                          <a:srgbClr val="2B5999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2 -1</a:t>
                      </a:r>
                      <a:endParaRPr lang="zh-CN" altLang="en-US" sz="1400" dirty="0">
                        <a:solidFill>
                          <a:srgbClr val="528FC7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悲伤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38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</a:t>
                      </a:r>
                      <a:r>
                        <a:rPr lang="en-US" altLang="zh-CN" sz="1400" baseline="0" dirty="0" smtClean="0"/>
                        <a:t> </a:t>
                      </a:r>
                      <a:r>
                        <a:rPr lang="en-US" altLang="zh-CN" sz="1400" dirty="0" smtClean="0"/>
                        <a:t>-1</a:t>
                      </a:r>
                      <a:endParaRPr lang="zh-CN" altLang="en-US" sz="1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201 +3</a:t>
                      </a:r>
                      <a:endParaRPr lang="zh-CN" altLang="en-US" sz="1400" dirty="0">
                        <a:solidFill>
                          <a:srgbClr val="FFFF00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9 -2</a:t>
                      </a:r>
                      <a:endParaRPr lang="zh-CN" altLang="en-US" sz="1400" dirty="0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愤怒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5 -2</a:t>
                      </a:r>
                      <a:endParaRPr lang="zh-CN" altLang="en-US" sz="1400" dirty="0" smtClean="0">
                        <a:solidFill>
                          <a:srgbClr val="528FC7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243 +2</a:t>
                      </a:r>
                      <a:endParaRPr lang="zh-CN" altLang="en-US" sz="1400" dirty="0">
                        <a:solidFill>
                          <a:srgbClr val="FFFF00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209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302655" y="337014"/>
            <a:ext cx="9531957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基于多通道模型引入上下文的情感识别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6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2470150" y="1505620"/>
          <a:ext cx="7251699" cy="148336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985137"/>
                <a:gridCol w="1354934"/>
                <a:gridCol w="1354934"/>
                <a:gridCol w="1354934"/>
                <a:gridCol w="1201760"/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zh-CN" altLang="en-US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u="none" strike="noStrike" kern="1200" baseline="0" dirty="0" smtClean="0"/>
                        <a:t>准确率</a:t>
                      </a:r>
                      <a:endParaRPr lang="zh-CN" altLang="en-US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u="none" strike="noStrike" kern="1200" baseline="0" dirty="0" smtClean="0"/>
                        <a:t>正确率</a:t>
                      </a:r>
                      <a:endParaRPr lang="zh-CN" altLang="en-US" sz="1800" b="0" u="none" strike="noStrike" kern="1200" baseline="0" dirty="0" smtClean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u="none" strike="noStrike" kern="1200" baseline="0" dirty="0" smtClean="0"/>
                        <a:t>召回率</a:t>
                      </a:r>
                      <a:endParaRPr lang="zh-CN" altLang="en-US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u="none" strike="noStrike" kern="1200" baseline="0" dirty="0" smtClean="0"/>
                        <a:t>F1</a:t>
                      </a:r>
                      <a:r>
                        <a:rPr lang="zh-CN" altLang="en-US" sz="1800" b="0" u="none" strike="noStrike" kern="1200" baseline="0" dirty="0" smtClean="0"/>
                        <a:t>值</a:t>
                      </a:r>
                      <a:endParaRPr lang="zh-CN" altLang="en-US" b="0" dirty="0" smtClean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u="none" strike="noStrike" kern="1200" baseline="0" dirty="0" smtClean="0">
                          <a:solidFill>
                            <a:srgbClr val="528FC7"/>
                          </a:solidFill>
                        </a:rPr>
                        <a:t>中间结果</a:t>
                      </a:r>
                      <a:r>
                        <a:rPr lang="en-US" altLang="zh-CN" sz="1800" u="none" strike="noStrike" kern="1200" baseline="0" dirty="0" smtClean="0">
                          <a:solidFill>
                            <a:srgbClr val="528FC7"/>
                          </a:solidFill>
                        </a:rPr>
                        <a:t>I</a:t>
                      </a:r>
                      <a:endParaRPr lang="zh-CN" altLang="en-US" dirty="0">
                        <a:solidFill>
                          <a:srgbClr val="528FC7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u="none" strike="noStrike" kern="1200" baseline="0" dirty="0" smtClean="0">
                          <a:solidFill>
                            <a:srgbClr val="528FC7"/>
                          </a:solidFill>
                        </a:rPr>
                        <a:t>0.9278</a:t>
                      </a:r>
                      <a:endParaRPr lang="zh-CN" altLang="en-US" dirty="0">
                        <a:solidFill>
                          <a:srgbClr val="528FC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u="none" strike="noStrike" kern="1200" baseline="0" dirty="0" smtClean="0">
                          <a:solidFill>
                            <a:srgbClr val="528FC7"/>
                          </a:solidFill>
                        </a:rPr>
                        <a:t>0.7360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u="none" strike="noStrike" kern="1200" baseline="0" dirty="0" smtClean="0">
                          <a:solidFill>
                            <a:srgbClr val="528FC7"/>
                          </a:solidFill>
                        </a:rPr>
                        <a:t>0.7740</a:t>
                      </a:r>
                      <a:endParaRPr lang="zh-CN" altLang="en-US" dirty="0">
                        <a:solidFill>
                          <a:srgbClr val="528FC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u="none" strike="noStrike" kern="1200" baseline="0" dirty="0" smtClean="0">
                          <a:solidFill>
                            <a:srgbClr val="528FC7"/>
                          </a:solidFill>
                        </a:rPr>
                        <a:t>0.7545</a:t>
                      </a:r>
                      <a:endParaRPr lang="zh-CN" altLang="en-US" dirty="0" smtClean="0">
                        <a:solidFill>
                          <a:srgbClr val="528FC7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u="none" strike="noStrike" kern="1200" baseline="0" dirty="0" smtClean="0"/>
                        <a:t>中间结果</a:t>
                      </a:r>
                      <a:r>
                        <a:rPr lang="en-US" altLang="zh-CN" sz="1800" u="none" strike="noStrike" kern="1200" baseline="0" dirty="0" smtClean="0"/>
                        <a:t>II</a:t>
                      </a:r>
                      <a:endParaRPr lang="zh-CN" altLang="en-US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u="none" strike="noStrike" kern="1200" baseline="0" dirty="0" smtClean="0"/>
                        <a:t>0.9281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u="none" strike="noStrike" kern="1200" baseline="0" dirty="0" smtClean="0"/>
                        <a:t>0.7383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u="none" strike="noStrike" kern="1200" baseline="0" dirty="0" smtClean="0"/>
                        <a:t>0.7764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u="none" strike="noStrike" kern="1200" baseline="0" dirty="0" smtClean="0"/>
                        <a:t>0.7569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u="none" strike="noStrike" kern="1200" baseline="0" dirty="0" smtClean="0"/>
                        <a:t>最终结果</a:t>
                      </a:r>
                      <a:endParaRPr lang="zh-CN" altLang="en-US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u="none" strike="noStrike" kern="1200" baseline="0" dirty="0" smtClean="0"/>
                        <a:t>0.9299</a:t>
                      </a:r>
                      <a:r>
                        <a:rPr lang="en-US" altLang="zh-CN" sz="1800" b="0" dirty="0" smtClean="0">
                          <a:latin typeface="+mn-lt"/>
                        </a:rPr>
                        <a:t>↑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u="none" strike="noStrike" kern="1200" baseline="0" dirty="0" smtClean="0"/>
                        <a:t>0.7474</a:t>
                      </a:r>
                      <a:r>
                        <a:rPr lang="en-US" altLang="zh-CN" sz="1800" b="0" dirty="0" smtClean="0">
                          <a:latin typeface="+mn-lt"/>
                        </a:rPr>
                        <a:t>↑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u="none" strike="noStrike" kern="1200" baseline="0" dirty="0" smtClean="0"/>
                        <a:t>0.7752</a:t>
                      </a:r>
                      <a:r>
                        <a:rPr lang="en-US" altLang="zh-CN" sz="1800" dirty="0" smtClean="0">
                          <a:latin typeface="+mn-ea"/>
                          <a:ea typeface="+mn-ea"/>
                          <a:cs typeface="Microsoft YaHei" charset="-122"/>
                        </a:rPr>
                        <a:t>↓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u="none" strike="noStrike" kern="1200" baseline="0" dirty="0" smtClean="0"/>
                        <a:t>0.7611</a:t>
                      </a:r>
                      <a:r>
                        <a:rPr lang="en-US" altLang="zh-CN" sz="1800" b="0" dirty="0" smtClean="0">
                          <a:latin typeface="+mn-lt"/>
                        </a:rPr>
                        <a:t>↑</a:t>
                      </a:r>
                      <a:endParaRPr lang="zh-CN" alt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360839" y="3474962"/>
          <a:ext cx="5488715" cy="1930938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394554"/>
                <a:gridCol w="1025230"/>
                <a:gridCol w="1014567"/>
                <a:gridCol w="1014567"/>
                <a:gridCol w="1014567"/>
                <a:gridCol w="1025230"/>
              </a:tblGrid>
              <a:tr h="32182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中间结果</a:t>
                      </a:r>
                      <a:r>
                        <a:rPr lang="en-US" altLang="zh-CN" sz="1400" dirty="0" smtClean="0"/>
                        <a:t>II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预测标签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182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 w="25400" cmpd="sng"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开心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悲伤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愤怒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真实标签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vert="eaVert" anchor="b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4467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65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60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85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开心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82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197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悲伤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38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204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愤怒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5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245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6418739" y="3474962"/>
          <a:ext cx="5488715" cy="1930938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394554"/>
                <a:gridCol w="1025230"/>
                <a:gridCol w="1014567"/>
                <a:gridCol w="1014567"/>
                <a:gridCol w="1014567"/>
                <a:gridCol w="1025230"/>
              </a:tblGrid>
              <a:tr h="32182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最终识别结果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预测标签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182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 w="25400" cmpd="sng"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开心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悲伤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愤怒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真实标签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vert="eaVert" anchor="b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44</a:t>
                      </a:r>
                      <a:r>
                        <a:rPr lang="en-US" altLang="zh-CN" sz="1400" dirty="0" smtClean="0"/>
                        <a:t>67 </a:t>
                      </a:r>
                      <a:r>
                        <a:rPr lang="en-US" altLang="zh-TW" sz="1400" dirty="0" smtClean="0"/>
                        <a:t>+</a:t>
                      </a:r>
                      <a:r>
                        <a:rPr lang="en-US" altLang="zh-CN" sz="1400" dirty="0" smtClean="0"/>
                        <a:t>8</a:t>
                      </a:r>
                      <a:endParaRPr lang="zh-CN" altLang="en-US" sz="1400" dirty="0">
                        <a:solidFill>
                          <a:srgbClr val="FFFF00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65 -5</a:t>
                      </a:r>
                      <a:endParaRPr lang="zh-CN" altLang="en-US" sz="1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57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85 -3</a:t>
                      </a:r>
                      <a:endParaRPr lang="zh-CN" altLang="en-US" sz="1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开心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82 </a:t>
                      </a:r>
                      <a:r>
                        <a:rPr lang="en-US" altLang="zh-CN" sz="1400" dirty="0" smtClean="0"/>
                        <a:t>+0</a:t>
                      </a:r>
                      <a:endParaRPr lang="zh-CN" altLang="en-US" sz="1400" dirty="0">
                        <a:solidFill>
                          <a:srgbClr val="2B5999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197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悲伤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38 +1</a:t>
                      </a:r>
                      <a:endParaRPr lang="zh-CN" altLang="en-US" sz="1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204 -1</a:t>
                      </a:r>
                      <a:endParaRPr lang="zh-CN" altLang="en-US" sz="1400" dirty="0" smtClean="0">
                        <a:solidFill>
                          <a:srgbClr val="FFFF00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愤怒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47 </a:t>
                      </a:r>
                      <a:r>
                        <a:rPr lang="en-US" altLang="zh-CN" sz="1400" dirty="0" smtClean="0"/>
                        <a:t>+0</a:t>
                      </a:r>
                      <a:endParaRPr lang="zh-CN" altLang="en-US" sz="1400" dirty="0">
                        <a:solidFill>
                          <a:srgbClr val="2B5999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5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245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615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7398" y="1385953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buBlip>
                <a:blip r:embed="rId2"/>
              </a:buBlip>
            </a:pP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Santos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kumimoji="1" lang="en-US" altLang="zh-CN" sz="1800" dirty="0" err="1" smtClean="0">
                <a:latin typeface="Microsoft YaHei" charset="-122"/>
                <a:ea typeface="Microsoft YaHei" charset="-122"/>
                <a:cs typeface="Microsoft YaHei" charset="-122"/>
              </a:rPr>
              <a:t>Gatti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研究了面向电影评论和微博的情感识别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实验数据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Stanford Sentiment Treebank; Stanford Twitter Sentiment </a:t>
            </a:r>
          </a:p>
          <a:p>
            <a:pPr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实验方法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为了运用英语单词的拼写信息，他们提出了一种卷积神经网络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Character to Sentence Convolutional Neural Network, </a:t>
            </a:r>
            <a:r>
              <a:rPr kumimoji="1" lang="en-US" altLang="zh-CN" sz="1600" dirty="0" err="1" smtClean="0">
                <a:latin typeface="Microsoft YaHei" charset="-122"/>
                <a:ea typeface="Microsoft YaHei" charset="-122"/>
                <a:cs typeface="Microsoft YaHei" charset="-122"/>
              </a:rPr>
              <a:t>CharSCNN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从字符级别提取单词的嵌入向量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同时结合了词级别的嵌入向量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实验结果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电影评论二级评分识別的准确率为 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85.7%</a:t>
            </a: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电影评论五级评分识別的准确率为 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48.3%</a:t>
            </a: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微博正负性情感识別的准确率为 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86.4%</a:t>
            </a:r>
            <a:endParaRPr kumimoji="1"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相关工作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87398" y="6331565"/>
            <a:ext cx="94423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</a:rPr>
              <a:t>Dos Santos C,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Gatti</a:t>
            </a:r>
            <a:r>
              <a:rPr lang="en-US" altLang="zh-CN" sz="1200" dirty="0" smtClean="0">
                <a:solidFill>
                  <a:schemeClr val="bg1"/>
                </a:solidFill>
              </a:rPr>
              <a:t> M. Deep convolutional neural networks for sentiment analysis of short texts[C]//Proceedings of COLING 2014, the 25th International Conference on Computational Linguistics: Technical Papers. [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S.l.</a:t>
            </a:r>
            <a:r>
              <a:rPr lang="en-US" altLang="zh-CN" sz="1200" dirty="0" smtClean="0">
                <a:solidFill>
                  <a:schemeClr val="bg1"/>
                </a:solidFill>
              </a:rPr>
              <a:t>: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s.n</a:t>
            </a:r>
            <a:r>
              <a:rPr lang="en-US" altLang="zh-CN" sz="1200" dirty="0" smtClean="0">
                <a:solidFill>
                  <a:schemeClr val="bg1"/>
                </a:solidFill>
              </a:rPr>
              <a:t>.], 2014: 69-78.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17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686" y="1728567"/>
            <a:ext cx="3401312" cy="409952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04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7398" y="1385953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buBlip>
                <a:blip r:embed="rId2"/>
              </a:buBlip>
            </a:pP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Reyes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等人研究了</a:t>
            </a: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Twitter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上的英语微博反讽识别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实验数据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利用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'#irony'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'#education', #humor, #politics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这四个井号标签在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Twitter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上自动获取四组微博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把标签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#irony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的微博和另外三组微博两两组成二分类的实验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实验方法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针对了四个方面的特征提取方法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特殊标记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词汇和标点符号等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), 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不可预期性，表达风格，以及情感特性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以朴素贝叶斯和决策树作为分类器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实验结果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决策树和朴素贝叶斯之间没有明显更好的算法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在数据均匀和不均匀的情况下分别达到约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0.70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0.60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F1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值</a:t>
            </a:r>
            <a:endParaRPr kumimoji="1" lang="zh-CN" altLang="en-US" sz="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相关工作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87397" y="6339813"/>
            <a:ext cx="101471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</a:rPr>
              <a:t>Reyes, A. , Rosso, P. , &amp; Veale, T. . (2013). A multidimensional approach for detecting irony in twitter. </a:t>
            </a:r>
            <a:r>
              <a:rPr lang="en-US" altLang="zh-CN" sz="1200" i="1" dirty="0" smtClean="0">
                <a:solidFill>
                  <a:schemeClr val="bg1"/>
                </a:solidFill>
              </a:rPr>
              <a:t>Language Resources and Evaluation,</a:t>
            </a:r>
            <a:r>
              <a:rPr lang="en-US" altLang="zh-CN" sz="1200" dirty="0" smtClean="0">
                <a:solidFill>
                  <a:schemeClr val="bg1"/>
                </a:solidFill>
              </a:rPr>
              <a:t> </a:t>
            </a:r>
            <a:r>
              <a:rPr lang="en-US" altLang="zh-CN" sz="1200" i="1" dirty="0" smtClean="0">
                <a:solidFill>
                  <a:schemeClr val="bg1"/>
                </a:solidFill>
              </a:rPr>
              <a:t>47</a:t>
            </a:r>
            <a:r>
              <a:rPr lang="en-US" altLang="zh-CN" sz="1200" dirty="0" smtClean="0">
                <a:solidFill>
                  <a:schemeClr val="bg1"/>
                </a:solidFill>
              </a:rPr>
              <a:t>(1), 239-268.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cxnSp>
        <p:nvCxnSpPr>
          <p:cNvPr id="17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388" y="3717798"/>
            <a:ext cx="4213652" cy="216481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411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5458</TotalTime>
  <Words>10203</Words>
  <Application>Microsoft Macintosh PowerPoint</Application>
  <PresentationFormat>宽屏</PresentationFormat>
  <Paragraphs>2591</Paragraphs>
  <Slides>75</Slides>
  <Notes>45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91" baseType="lpstr">
      <vt:lpstr>Calibri</vt:lpstr>
      <vt:lpstr>Cambria Math</vt:lpstr>
      <vt:lpstr>DengXian</vt:lpstr>
      <vt:lpstr>DengXian Light</vt:lpstr>
      <vt:lpstr>Mangal</vt:lpstr>
      <vt:lpstr>Microsoft YaHei</vt:lpstr>
      <vt:lpstr>PMingLiU</vt:lpstr>
      <vt:lpstr>SimHei</vt:lpstr>
      <vt:lpstr>STFangsong</vt:lpstr>
      <vt:lpstr>Times New Roman</vt:lpstr>
      <vt:lpstr>Wingdings</vt:lpstr>
      <vt:lpstr>华文细黑</vt:lpstr>
      <vt:lpstr>微软雅黑</vt:lpstr>
      <vt:lpstr>新細明體</vt:lpstr>
      <vt:lpstr>Arial</vt:lpstr>
      <vt:lpstr>Office 主题</vt:lpstr>
      <vt:lpstr>PowerPoint 演示文稿</vt:lpstr>
      <vt:lpstr>PowerPoint 演示文稿</vt:lpstr>
      <vt:lpstr>背景 - 情感识别</vt:lpstr>
      <vt:lpstr>背景 - 情感识别</vt:lpstr>
      <vt:lpstr>背景 - 反讽识别</vt:lpstr>
      <vt:lpstr>问题定义</vt:lpstr>
      <vt:lpstr>相关工作</vt:lpstr>
      <vt:lpstr>相关工作</vt:lpstr>
      <vt:lpstr>相关工作</vt:lpstr>
      <vt:lpstr>相关工作</vt:lpstr>
      <vt:lpstr>现有问题</vt:lpstr>
      <vt:lpstr>研究框架</vt:lpstr>
      <vt:lpstr>PowerPoint 演示文稿</vt:lpstr>
      <vt:lpstr>基于多分类器分层的微博反讽识别 - 实验数据</vt:lpstr>
      <vt:lpstr>基于多通道模型引入上下文的情感识别 - 方法</vt:lpstr>
      <vt:lpstr>基于多分类器分层的微博反讽识别 - 多分类器分层识别算法</vt:lpstr>
      <vt:lpstr>基于多分类器分层的微博反讽识别 - 多分类器分层识别算法</vt:lpstr>
      <vt:lpstr>基于多分类器分层的微博反讽识别 - 多分类器分层识别算法</vt:lpstr>
      <vt:lpstr>基于多分类器分层的微博反讽识别 - 多分类器分层识别算法</vt:lpstr>
      <vt:lpstr>基于多分类器分层的微博反讽识别 - 多分类器分层识别算法</vt:lpstr>
      <vt:lpstr>基于多分类器分层的微博反讽识别 - 多分类器分层识别算法</vt:lpstr>
      <vt:lpstr>基于多分类器分层的微博反讽识别 - 分类模型框架</vt:lpstr>
      <vt:lpstr>基于多分类器分层的微博反讽识别 - 数据预处理</vt:lpstr>
      <vt:lpstr>基于多分类器分层的微博反讽识别 - 评价指标</vt:lpstr>
      <vt:lpstr>基于多分类器分层的微博反讽识别 - 评价指标</vt:lpstr>
      <vt:lpstr>基于多分类器分层的微博反讽识别 - 模型训练</vt:lpstr>
      <vt:lpstr>基于多分类器分层的微博反讽识别 - 实验结果</vt:lpstr>
      <vt:lpstr>基于多分类器分层的微博反讽识别 - 实验结果</vt:lpstr>
      <vt:lpstr>基于多分类器分层的微博反讽识别 - 实验结果</vt:lpstr>
      <vt:lpstr>基于多分类器分层的微博反讽识别 - 实验结果</vt:lpstr>
      <vt:lpstr>基于多分类器分层的微博反讽识别 - 实验结果</vt:lpstr>
      <vt:lpstr>基于多分类器分层的微博反讽识别 - 实验结果</vt:lpstr>
      <vt:lpstr>基于多通道模型引入上下文的情感识别 - 实验结果</vt:lpstr>
      <vt:lpstr>基于多分类器分层的微博反讽识别 - 错误分析</vt:lpstr>
      <vt:lpstr>PowerPoint 演示文稿</vt:lpstr>
      <vt:lpstr>基于多通道模型引入上下文的情感识别 - 实验数据</vt:lpstr>
      <vt:lpstr>基于多通道模型引入上下文的情感识别 - 多通道分类模型框架</vt:lpstr>
      <vt:lpstr>基于多通道模型引入上下文的情感识别 - 多分类器分层识别算法</vt:lpstr>
      <vt:lpstr>基于多通道模型引入上下文的情感识别 - 多分类器分层识别算法</vt:lpstr>
      <vt:lpstr>基于多通道模型引入上下文的情感识别 - 多分类器分层识别算法</vt:lpstr>
      <vt:lpstr>基于多通道模型引入上下文的情感识别 - 多分类器分层识别算法</vt:lpstr>
      <vt:lpstr>基于多通道模型引入上下文的情感识别 - 多分类器分层识别算法</vt:lpstr>
      <vt:lpstr>基于多通道模型引入上下文的情感识别 - 数据预处理</vt:lpstr>
      <vt:lpstr>基于多通道模型引入上下文的情感识别 - 评价指标</vt:lpstr>
      <vt:lpstr>基于多通道模型引入上下文的情感识别 - 模型训练</vt:lpstr>
      <vt:lpstr>基于多通道模型引入上下文的情感识别 - 实验结果</vt:lpstr>
      <vt:lpstr>基于多通道模型引入上下文的情感识别 - 参赛结果 </vt:lpstr>
      <vt:lpstr>基于多通道模型引入上下文的情感识别 - 实验结果</vt:lpstr>
      <vt:lpstr>基于多通道模型引入上下文的情感识别 - 实验结果</vt:lpstr>
      <vt:lpstr>基于多通道模型引入上下文的情感识别 - 错误分析</vt:lpstr>
      <vt:lpstr>总结</vt:lpstr>
      <vt:lpstr>未来工作展望</vt:lpstr>
      <vt:lpstr>PowerPoint 演示文稿</vt:lpstr>
      <vt:lpstr>PowerPoint 演示文稿</vt:lpstr>
      <vt:lpstr>相关工作</vt:lpstr>
      <vt:lpstr>相关工作</vt:lpstr>
      <vt:lpstr>基于多分类器分层的微博反讽识别 - 实验数据</vt:lpstr>
      <vt:lpstr>基于多分类器分层的微博反讽识别 - 实验数据</vt:lpstr>
      <vt:lpstr>基于多分类器分层的微博反讽识别 - 实验结果</vt:lpstr>
      <vt:lpstr>基于多分类器分层的微博反讽识别 - 实验结果</vt:lpstr>
      <vt:lpstr>基于多分类器分层的微博反讽识别 - 实验结果</vt:lpstr>
      <vt:lpstr>基于多分类器分层的微博反讽识别 - 实验结果</vt:lpstr>
      <vt:lpstr>基于多分类器分层的微博反讽识别 - 实验结果</vt:lpstr>
      <vt:lpstr>基于多分类器分层的微博反讽识别 - 实验结果</vt:lpstr>
      <vt:lpstr>基于多分类器分层的微博反讽识别 - 实验结果</vt:lpstr>
      <vt:lpstr>基于多分类器分层的微博反讽识别 - 实验结果</vt:lpstr>
      <vt:lpstr>基于多分类器分层的微博反讽识别 - 实验结果</vt:lpstr>
      <vt:lpstr>基于多分类器分层的微博反讽识别 - 实验结果</vt:lpstr>
      <vt:lpstr>基于多通道模型引入上下文的情感识别 - 实验数据</vt:lpstr>
      <vt:lpstr>基于多通道模型引入上下文的情感识别 - 实验数据</vt:lpstr>
      <vt:lpstr>基于多通道模型引入上下文的情感识别 - 实验结果</vt:lpstr>
      <vt:lpstr>基于多通道模型引入上下文的情感识别 - 实验结果</vt:lpstr>
      <vt:lpstr>基于多通道模型引入上下文的情感识别 - 实验结果</vt:lpstr>
      <vt:lpstr>基于多通道模型引入上下文的情感识别 - 实验结果</vt:lpstr>
      <vt:lpstr>基于多通道模型引入上下文的情感识别 - 实验结果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326</cp:revision>
  <dcterms:created xsi:type="dcterms:W3CDTF">2019-05-24T07:08:26Z</dcterms:created>
  <dcterms:modified xsi:type="dcterms:W3CDTF">2019-05-28T14:12:03Z</dcterms:modified>
</cp:coreProperties>
</file>